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jpg" ContentType="image/jp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1500" y="1050194"/>
            <a:ext cx="18024998" cy="3663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2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12844" y="5839222"/>
            <a:ext cx="15462311" cy="2216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2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6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29756" y="985842"/>
            <a:ext cx="14028487" cy="2711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9630" y="1930998"/>
            <a:ext cx="16588739" cy="6426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Relationship Id="rId3" Type="http://schemas.openxmlformats.org/officeDocument/2006/relationships/image" Target="../media/image3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47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jpg"/><Relationship Id="rId3" Type="http://schemas.openxmlformats.org/officeDocument/2006/relationships/image" Target="../media/image49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jpg"/><Relationship Id="rId3" Type="http://schemas.openxmlformats.org/officeDocument/2006/relationships/image" Target="../media/image51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5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6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7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9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0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1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jp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jp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6367" y="0"/>
              <a:ext cx="13011148" cy="10287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245475" cy="645101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55182" y="5901563"/>
              <a:ext cx="7632817" cy="43854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58025" y="391909"/>
              <a:ext cx="8105774" cy="82295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8700" y="1874256"/>
              <a:ext cx="8486774" cy="82295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88154" y="6726130"/>
              <a:ext cx="5943599" cy="253364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914122" y="3806087"/>
            <a:ext cx="6018530" cy="1301115"/>
          </a:xfrm>
          <a:prstGeom prst="rect">
            <a:avLst/>
          </a:prstGeom>
        </p:spPr>
        <p:txBody>
          <a:bodyPr wrap="square" lIns="0" tIns="130175" rIns="0" bIns="0" rtlCol="0" vert="horz">
            <a:spAutoFit/>
          </a:bodyPr>
          <a:lstStyle/>
          <a:p>
            <a:pPr marL="1047750" marR="5080" indent="-1035685">
              <a:lnSpc>
                <a:spcPts val="4560"/>
              </a:lnSpc>
              <a:spcBef>
                <a:spcPts val="1025"/>
              </a:spcBef>
            </a:pPr>
            <a:r>
              <a:rPr dirty="0" sz="4550" spc="1375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dirty="0" sz="4550" spc="-2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550" spc="1450">
                <a:solidFill>
                  <a:srgbClr val="FFFFFF"/>
                </a:solidFill>
                <a:latin typeface="Arial MT"/>
                <a:cs typeface="Arial MT"/>
              </a:rPr>
              <a:t>ScIENcE </a:t>
            </a:r>
            <a:r>
              <a:rPr dirty="0" sz="4550" spc="-12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550" spc="1515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endParaRPr sz="455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27756" y="7524514"/>
            <a:ext cx="521652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28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4000" spc="-204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4000" spc="11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4000" spc="2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4000" spc="-100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dirty="0" sz="4000" spc="24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4000" spc="-2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000" spc="385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4000" spc="11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4000" spc="23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4000" spc="3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4000" spc="4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4000" spc="2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4000" spc="-204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4000" spc="4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4000" spc="2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4000" spc="8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endParaRPr sz="4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5337" y="379825"/>
            <a:ext cx="9128760" cy="619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900" spc="1125" b="0">
                <a:latin typeface="Arial MT"/>
                <a:cs typeface="Arial MT"/>
              </a:rPr>
              <a:t>TYPES</a:t>
            </a:r>
            <a:r>
              <a:rPr dirty="0" sz="3900" spc="-140" b="0">
                <a:latin typeface="Arial MT"/>
                <a:cs typeface="Arial MT"/>
              </a:rPr>
              <a:t> </a:t>
            </a:r>
            <a:r>
              <a:rPr dirty="0" sz="3900" spc="1095" b="0">
                <a:latin typeface="Arial MT"/>
                <a:cs typeface="Arial MT"/>
              </a:rPr>
              <a:t>OF</a:t>
            </a:r>
            <a:r>
              <a:rPr dirty="0" sz="3900" spc="-135" b="0">
                <a:latin typeface="Arial MT"/>
                <a:cs typeface="Arial MT"/>
              </a:rPr>
              <a:t> </a:t>
            </a:r>
            <a:r>
              <a:rPr dirty="0" sz="3900" spc="1155" b="0">
                <a:latin typeface="Arial MT"/>
                <a:cs typeface="Arial MT"/>
              </a:rPr>
              <a:t>DATA</a:t>
            </a:r>
            <a:r>
              <a:rPr dirty="0" sz="3900" spc="-135" b="0">
                <a:latin typeface="Arial MT"/>
                <a:cs typeface="Arial MT"/>
              </a:rPr>
              <a:t> </a:t>
            </a:r>
            <a:r>
              <a:rPr dirty="0" sz="3900" spc="1070" b="0">
                <a:latin typeface="Arial MT"/>
                <a:cs typeface="Arial MT"/>
              </a:rPr>
              <a:t>cLEANING</a:t>
            </a:r>
            <a:endParaRPr sz="39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10489" rIns="0" bIns="0" rtlCol="0" vert="horz">
            <a:spAutoFit/>
          </a:bodyPr>
          <a:lstStyle/>
          <a:p>
            <a:pPr marL="178435">
              <a:lnSpc>
                <a:spcPct val="100000"/>
              </a:lnSpc>
              <a:spcBef>
                <a:spcPts val="869"/>
              </a:spcBef>
            </a:pPr>
            <a:r>
              <a:rPr dirty="0" sz="3600" spc="735" b="1">
                <a:latin typeface="Arial"/>
                <a:cs typeface="Arial"/>
              </a:rPr>
              <a:t>OUTLIER</a:t>
            </a:r>
            <a:endParaRPr sz="3600">
              <a:latin typeface="Arial"/>
              <a:cs typeface="Arial"/>
            </a:endParaRPr>
          </a:p>
          <a:p>
            <a:pPr marL="178435">
              <a:lnSpc>
                <a:spcPct val="100000"/>
              </a:lnSpc>
              <a:spcBef>
                <a:spcPts val="780"/>
              </a:spcBef>
              <a:tabLst>
                <a:tab pos="4912995" algn="l"/>
                <a:tab pos="9253220" algn="l"/>
                <a:tab pos="14312265" algn="l"/>
              </a:tabLst>
            </a:pPr>
            <a:r>
              <a:rPr dirty="0" sz="3600" spc="-130"/>
              <a:t>outliers</a:t>
            </a:r>
            <a:r>
              <a:rPr dirty="0" sz="3600" spc="-95"/>
              <a:t> </a:t>
            </a:r>
            <a:r>
              <a:rPr dirty="0" sz="3600" spc="-25"/>
              <a:t>are</a:t>
            </a:r>
            <a:r>
              <a:rPr dirty="0" sz="3600" spc="-95"/>
              <a:t> </a:t>
            </a:r>
            <a:r>
              <a:rPr dirty="0" sz="3600" spc="-55"/>
              <a:t>those</a:t>
            </a:r>
            <a:r>
              <a:rPr dirty="0" sz="3600" spc="-95"/>
              <a:t> </a:t>
            </a:r>
            <a:r>
              <a:rPr dirty="0" sz="3600" spc="45"/>
              <a:t>data	</a:t>
            </a:r>
            <a:r>
              <a:rPr dirty="0" sz="3600" spc="-70"/>
              <a:t>points</a:t>
            </a:r>
            <a:r>
              <a:rPr dirty="0" sz="3600" spc="-100"/>
              <a:t> </a:t>
            </a:r>
            <a:r>
              <a:rPr dirty="0" sz="3600" spc="-105"/>
              <a:t>that </a:t>
            </a:r>
            <a:r>
              <a:rPr dirty="0" sz="3600" spc="-25"/>
              <a:t>are</a:t>
            </a:r>
            <a:r>
              <a:rPr dirty="0" sz="3600" spc="-100"/>
              <a:t> </a:t>
            </a:r>
            <a:r>
              <a:rPr dirty="0" sz="3600" spc="-140"/>
              <a:t>really	</a:t>
            </a:r>
            <a:r>
              <a:rPr dirty="0" sz="3600" spc="-65"/>
              <a:t>far</a:t>
            </a:r>
            <a:r>
              <a:rPr dirty="0" sz="3600" spc="-95"/>
              <a:t> </a:t>
            </a:r>
            <a:r>
              <a:rPr dirty="0" sz="3600" spc="-130"/>
              <a:t>from</a:t>
            </a:r>
            <a:r>
              <a:rPr dirty="0" sz="3600" spc="-100"/>
              <a:t> </a:t>
            </a:r>
            <a:r>
              <a:rPr dirty="0" sz="3600" spc="-114"/>
              <a:t>the</a:t>
            </a:r>
            <a:r>
              <a:rPr dirty="0" sz="3600" spc="-100"/>
              <a:t> </a:t>
            </a:r>
            <a:r>
              <a:rPr dirty="0" sz="3600" spc="-25"/>
              <a:t>actual</a:t>
            </a:r>
            <a:r>
              <a:rPr dirty="0" sz="3600" spc="-95"/>
              <a:t> </a:t>
            </a:r>
            <a:r>
              <a:rPr dirty="0" sz="3600" spc="45"/>
              <a:t>data	</a:t>
            </a:r>
            <a:r>
              <a:rPr dirty="0" sz="3600" spc="-114"/>
              <a:t>points.</a:t>
            </a:r>
            <a:endParaRPr sz="3600"/>
          </a:p>
          <a:p>
            <a:pPr marL="165735">
              <a:lnSpc>
                <a:spcPct val="100000"/>
              </a:lnSpc>
              <a:spcBef>
                <a:spcPts val="25"/>
              </a:spcBef>
            </a:pPr>
            <a:endParaRPr sz="4850"/>
          </a:p>
          <a:p>
            <a:pPr marL="178435">
              <a:lnSpc>
                <a:spcPct val="100000"/>
              </a:lnSpc>
            </a:pPr>
            <a:r>
              <a:rPr dirty="0" sz="3600" spc="795" b="1">
                <a:latin typeface="Arial"/>
                <a:cs typeface="Arial"/>
              </a:rPr>
              <a:t>DUPLICATION</a:t>
            </a:r>
            <a:endParaRPr sz="3600">
              <a:latin typeface="Arial"/>
              <a:cs typeface="Arial"/>
            </a:endParaRPr>
          </a:p>
          <a:p>
            <a:pPr marL="178435" marR="5080">
              <a:lnSpc>
                <a:spcPct val="116300"/>
              </a:lnSpc>
              <a:spcBef>
                <a:spcPts val="75"/>
              </a:spcBef>
              <a:tabLst>
                <a:tab pos="1709420" algn="l"/>
                <a:tab pos="6607175" algn="l"/>
                <a:tab pos="7966075" algn="l"/>
                <a:tab pos="12256135" algn="l"/>
              </a:tabLst>
            </a:pPr>
            <a:r>
              <a:rPr dirty="0" sz="3600" spc="-60"/>
              <a:t>duplication</a:t>
            </a:r>
            <a:r>
              <a:rPr dirty="0" sz="3600" spc="-100"/>
              <a:t> </a:t>
            </a:r>
            <a:r>
              <a:rPr dirty="0" sz="3600" spc="-204"/>
              <a:t>just</a:t>
            </a:r>
            <a:r>
              <a:rPr dirty="0" sz="3600" spc="-100"/>
              <a:t> </a:t>
            </a:r>
            <a:r>
              <a:rPr dirty="0" sz="3600" spc="-30"/>
              <a:t>means</a:t>
            </a:r>
            <a:r>
              <a:rPr dirty="0" sz="3600" spc="-95"/>
              <a:t> </a:t>
            </a:r>
            <a:r>
              <a:rPr dirty="0" sz="3600" spc="-105"/>
              <a:t>that</a:t>
            </a:r>
            <a:r>
              <a:rPr dirty="0" sz="3600" spc="-100"/>
              <a:t> </a:t>
            </a:r>
            <a:r>
              <a:rPr dirty="0" sz="3600" spc="-95"/>
              <a:t>you	</a:t>
            </a:r>
            <a:r>
              <a:rPr dirty="0" sz="3600" spc="-40"/>
              <a:t>have</a:t>
            </a:r>
            <a:r>
              <a:rPr dirty="0" sz="3600" spc="-95"/>
              <a:t> </a:t>
            </a:r>
            <a:r>
              <a:rPr dirty="0" sz="3600" spc="-20"/>
              <a:t>repeated</a:t>
            </a:r>
            <a:r>
              <a:rPr dirty="0" sz="3600" spc="-100"/>
              <a:t> </a:t>
            </a:r>
            <a:r>
              <a:rPr dirty="0" sz="3600" spc="45"/>
              <a:t>data</a:t>
            </a:r>
            <a:r>
              <a:rPr dirty="0" sz="3600" spc="-95"/>
              <a:t> </a:t>
            </a:r>
            <a:r>
              <a:rPr dirty="0" sz="3600" spc="-160"/>
              <a:t>in</a:t>
            </a:r>
            <a:r>
              <a:rPr dirty="0" sz="3600" spc="-95"/>
              <a:t> </a:t>
            </a:r>
            <a:r>
              <a:rPr dirty="0" sz="3600" spc="-140"/>
              <a:t>your	</a:t>
            </a:r>
            <a:r>
              <a:rPr dirty="0" sz="3600" spc="-50"/>
              <a:t>dataset.</a:t>
            </a:r>
            <a:r>
              <a:rPr dirty="0" sz="3600" spc="-125"/>
              <a:t> </a:t>
            </a:r>
            <a:r>
              <a:rPr dirty="0" sz="3600" spc="-140"/>
              <a:t>this</a:t>
            </a:r>
            <a:r>
              <a:rPr dirty="0" sz="3600" spc="-125"/>
              <a:t> </a:t>
            </a:r>
            <a:r>
              <a:rPr dirty="0" sz="3600" spc="-30"/>
              <a:t>could</a:t>
            </a:r>
            <a:r>
              <a:rPr dirty="0" sz="3600" spc="-125"/>
              <a:t> </a:t>
            </a:r>
            <a:r>
              <a:rPr dirty="0" sz="3600" spc="40"/>
              <a:t>be </a:t>
            </a:r>
            <a:r>
              <a:rPr dirty="0" sz="3600" spc="-1065"/>
              <a:t> </a:t>
            </a:r>
            <a:r>
              <a:rPr dirty="0" sz="3600" spc="-15"/>
              <a:t>due</a:t>
            </a:r>
            <a:r>
              <a:rPr dirty="0" sz="3600" spc="-100"/>
              <a:t> </a:t>
            </a:r>
            <a:r>
              <a:rPr dirty="0" sz="3600" spc="-85"/>
              <a:t>to	</a:t>
            </a:r>
            <a:r>
              <a:rPr dirty="0" sz="3600" spc="-65"/>
              <a:t>things</a:t>
            </a:r>
            <a:r>
              <a:rPr dirty="0" sz="3600" spc="-95"/>
              <a:t> </a:t>
            </a:r>
            <a:r>
              <a:rPr dirty="0" sz="3600" spc="-185"/>
              <a:t>like</a:t>
            </a:r>
            <a:r>
              <a:rPr dirty="0" sz="3600" spc="-95"/>
              <a:t> </a:t>
            </a:r>
            <a:r>
              <a:rPr dirty="0" sz="3600" spc="45"/>
              <a:t>data</a:t>
            </a:r>
            <a:r>
              <a:rPr dirty="0" sz="3600" spc="-95"/>
              <a:t> </a:t>
            </a:r>
            <a:r>
              <a:rPr dirty="0" sz="3600" spc="-225"/>
              <a:t>entry,</a:t>
            </a:r>
            <a:r>
              <a:rPr dirty="0" sz="3600" spc="-90"/>
              <a:t> </a:t>
            </a:r>
            <a:r>
              <a:rPr dirty="0" sz="3600" spc="-125"/>
              <a:t>errors</a:t>
            </a:r>
            <a:r>
              <a:rPr dirty="0" sz="3600" spc="-95"/>
              <a:t> </a:t>
            </a:r>
            <a:r>
              <a:rPr dirty="0" sz="3600" spc="-105"/>
              <a:t>or	</a:t>
            </a:r>
            <a:r>
              <a:rPr dirty="0" sz="3600" spc="45"/>
              <a:t>data</a:t>
            </a:r>
            <a:r>
              <a:rPr dirty="0" sz="3600" spc="-105"/>
              <a:t> </a:t>
            </a:r>
            <a:r>
              <a:rPr dirty="0" sz="3600" spc="-75"/>
              <a:t>collection</a:t>
            </a:r>
            <a:r>
              <a:rPr dirty="0" sz="3600" spc="-105"/>
              <a:t> </a:t>
            </a:r>
            <a:r>
              <a:rPr dirty="0" sz="3600" spc="-100"/>
              <a:t>methods.</a:t>
            </a:r>
            <a:endParaRPr sz="3600"/>
          </a:p>
          <a:p>
            <a:pPr marL="165735">
              <a:lnSpc>
                <a:spcPct val="100000"/>
              </a:lnSpc>
              <a:spcBef>
                <a:spcPts val="20"/>
              </a:spcBef>
            </a:pPr>
            <a:endParaRPr sz="4850"/>
          </a:p>
          <a:p>
            <a:pPr marL="178435">
              <a:lnSpc>
                <a:spcPct val="100000"/>
              </a:lnSpc>
              <a:spcBef>
                <a:spcPts val="5"/>
              </a:spcBef>
            </a:pPr>
            <a:r>
              <a:rPr dirty="0" sz="3600" spc="960">
                <a:latin typeface="Arial MT"/>
                <a:cs typeface="Arial MT"/>
              </a:rPr>
              <a:t>NULL</a:t>
            </a:r>
            <a:r>
              <a:rPr dirty="0" sz="3600" spc="-130">
                <a:latin typeface="Arial MT"/>
                <a:cs typeface="Arial MT"/>
              </a:rPr>
              <a:t> </a:t>
            </a:r>
            <a:r>
              <a:rPr dirty="0" sz="3600" spc="1125">
                <a:latin typeface="Arial MT"/>
                <a:cs typeface="Arial MT"/>
              </a:rPr>
              <a:t>VALUES</a:t>
            </a:r>
            <a:endParaRPr sz="3600">
              <a:latin typeface="Arial MT"/>
              <a:cs typeface="Arial MT"/>
            </a:endParaRPr>
          </a:p>
          <a:p>
            <a:pPr marL="302895" marR="758190" indent="-125095">
              <a:lnSpc>
                <a:spcPct val="116300"/>
              </a:lnSpc>
              <a:spcBef>
                <a:spcPts val="75"/>
              </a:spcBef>
              <a:tabLst>
                <a:tab pos="5328920" algn="l"/>
                <a:tab pos="5960745" algn="l"/>
                <a:tab pos="10379075" algn="l"/>
              </a:tabLst>
            </a:pPr>
            <a:r>
              <a:rPr dirty="0" sz="3600" spc="-120"/>
              <a:t>nu</a:t>
            </a:r>
            <a:r>
              <a:rPr dirty="0" sz="3600" spc="-270"/>
              <a:t>l</a:t>
            </a:r>
            <a:r>
              <a:rPr dirty="0" sz="3600" spc="-265"/>
              <a:t>l</a:t>
            </a:r>
            <a:r>
              <a:rPr dirty="0" sz="3600" spc="-105"/>
              <a:t> </a:t>
            </a:r>
            <a:r>
              <a:rPr dirty="0" sz="3600" spc="-225"/>
              <a:t>v</a:t>
            </a:r>
            <a:r>
              <a:rPr dirty="0" sz="3600" spc="175"/>
              <a:t>a</a:t>
            </a:r>
            <a:r>
              <a:rPr dirty="0" sz="3600" spc="-270"/>
              <a:t>l</a:t>
            </a:r>
            <a:r>
              <a:rPr dirty="0" sz="3600" spc="-120"/>
              <a:t>u</a:t>
            </a:r>
            <a:r>
              <a:rPr dirty="0" sz="3600" spc="15"/>
              <a:t>e</a:t>
            </a:r>
            <a:r>
              <a:rPr dirty="0" sz="3600" spc="5"/>
              <a:t>s</a:t>
            </a:r>
            <a:r>
              <a:rPr dirty="0" sz="3600" spc="-105"/>
              <a:t> </a:t>
            </a:r>
            <a:r>
              <a:rPr dirty="0" sz="3600" spc="175"/>
              <a:t>a</a:t>
            </a:r>
            <a:r>
              <a:rPr dirty="0" sz="3600" spc="-275"/>
              <a:t>r</a:t>
            </a:r>
            <a:r>
              <a:rPr dirty="0" sz="3600" spc="20"/>
              <a:t>e</a:t>
            </a:r>
            <a:r>
              <a:rPr dirty="0" sz="3600" spc="-105"/>
              <a:t> </a:t>
            </a:r>
            <a:r>
              <a:rPr dirty="0" sz="3600" spc="-220"/>
              <a:t>m</a:t>
            </a:r>
            <a:r>
              <a:rPr dirty="0" sz="3600" spc="-200"/>
              <a:t>i</a:t>
            </a:r>
            <a:r>
              <a:rPr dirty="0" sz="3600"/>
              <a:t>ss</a:t>
            </a:r>
            <a:r>
              <a:rPr dirty="0" sz="3600" spc="-200"/>
              <a:t>i</a:t>
            </a:r>
            <a:r>
              <a:rPr dirty="0" sz="3600" spc="-120"/>
              <a:t>n</a:t>
            </a:r>
            <a:r>
              <a:rPr dirty="0" sz="3600" spc="285"/>
              <a:t>g</a:t>
            </a:r>
            <a:r>
              <a:rPr dirty="0" sz="3600" spc="-105"/>
              <a:t> </a:t>
            </a:r>
            <a:r>
              <a:rPr dirty="0" sz="3600" spc="65"/>
              <a:t>o</a:t>
            </a:r>
            <a:r>
              <a:rPr dirty="0" sz="3600" spc="-270"/>
              <a:t>r</a:t>
            </a:r>
            <a:r>
              <a:rPr dirty="0" sz="3600"/>
              <a:t>	</a:t>
            </a:r>
            <a:r>
              <a:rPr dirty="0" sz="3600" spc="-220"/>
              <a:t>m</a:t>
            </a:r>
            <a:r>
              <a:rPr dirty="0" sz="3600" spc="-200"/>
              <a:t>i</a:t>
            </a:r>
            <a:r>
              <a:rPr dirty="0" sz="3600"/>
              <a:t>ss</a:t>
            </a:r>
            <a:r>
              <a:rPr dirty="0" sz="3600" spc="-200"/>
              <a:t>i</a:t>
            </a:r>
            <a:r>
              <a:rPr dirty="0" sz="3600" spc="-120"/>
              <a:t>n</a:t>
            </a:r>
            <a:r>
              <a:rPr dirty="0" sz="3600" spc="285"/>
              <a:t>g</a:t>
            </a:r>
            <a:r>
              <a:rPr dirty="0" sz="3600" spc="-105"/>
              <a:t> </a:t>
            </a:r>
            <a:r>
              <a:rPr dirty="0" sz="3600" spc="60"/>
              <a:t>d</a:t>
            </a:r>
            <a:r>
              <a:rPr dirty="0" sz="3600" spc="175"/>
              <a:t>a</a:t>
            </a:r>
            <a:r>
              <a:rPr dirty="0" sz="3600" spc="-235"/>
              <a:t>t</a:t>
            </a:r>
            <a:r>
              <a:rPr dirty="0" sz="3600" spc="180"/>
              <a:t>a</a:t>
            </a:r>
            <a:r>
              <a:rPr dirty="0" sz="3600" spc="-105"/>
              <a:t> </a:t>
            </a:r>
            <a:r>
              <a:rPr dirty="0" sz="3600" spc="-200"/>
              <a:t>i</a:t>
            </a:r>
            <a:r>
              <a:rPr dirty="0" sz="3600" spc="-114"/>
              <a:t>n</a:t>
            </a:r>
            <a:r>
              <a:rPr dirty="0" sz="3600" spc="-105"/>
              <a:t> </a:t>
            </a:r>
            <a:r>
              <a:rPr dirty="0" sz="3600" spc="-235"/>
              <a:t>t</a:t>
            </a:r>
            <a:r>
              <a:rPr dirty="0" sz="3600" spc="-120"/>
              <a:t>h</a:t>
            </a:r>
            <a:r>
              <a:rPr dirty="0" sz="3600" spc="20"/>
              <a:t>e</a:t>
            </a:r>
            <a:r>
              <a:rPr dirty="0" sz="3600" spc="-105"/>
              <a:t> </a:t>
            </a:r>
            <a:r>
              <a:rPr dirty="0" sz="3600" spc="60"/>
              <a:t>d</a:t>
            </a:r>
            <a:r>
              <a:rPr dirty="0" sz="3600" spc="175"/>
              <a:t>a</a:t>
            </a:r>
            <a:r>
              <a:rPr dirty="0" sz="3600" spc="-235"/>
              <a:t>t</a:t>
            </a:r>
            <a:r>
              <a:rPr dirty="0" sz="3600" spc="180"/>
              <a:t>a</a:t>
            </a:r>
            <a:r>
              <a:rPr dirty="0" sz="3600"/>
              <a:t>	</a:t>
            </a:r>
            <a:r>
              <a:rPr dirty="0" sz="3600" spc="-95"/>
              <a:t>f</a:t>
            </a:r>
            <a:r>
              <a:rPr dirty="0" sz="3600" spc="-275"/>
              <a:t>r</a:t>
            </a:r>
            <a:r>
              <a:rPr dirty="0" sz="3600" spc="175"/>
              <a:t>a</a:t>
            </a:r>
            <a:r>
              <a:rPr dirty="0" sz="3600" spc="-220"/>
              <a:t>m</a:t>
            </a:r>
            <a:r>
              <a:rPr dirty="0" sz="3600" spc="15"/>
              <a:t>e</a:t>
            </a:r>
            <a:r>
              <a:rPr dirty="0" sz="3600" spc="-355"/>
              <a:t>.</a:t>
            </a:r>
            <a:r>
              <a:rPr dirty="0" sz="3600" spc="-105"/>
              <a:t> </a:t>
            </a:r>
            <a:r>
              <a:rPr dirty="0" sz="3600" spc="-50"/>
              <a:t>w</a:t>
            </a:r>
            <a:r>
              <a:rPr dirty="0" sz="3600" spc="-200"/>
              <a:t>i</a:t>
            </a:r>
            <a:r>
              <a:rPr dirty="0" sz="3600" spc="-235"/>
              <a:t>t</a:t>
            </a:r>
            <a:r>
              <a:rPr dirty="0" sz="3600" spc="-120"/>
              <a:t>h</a:t>
            </a:r>
            <a:r>
              <a:rPr dirty="0" sz="3600" spc="-200"/>
              <a:t>i</a:t>
            </a:r>
            <a:r>
              <a:rPr dirty="0" sz="3600" spc="-114"/>
              <a:t>n</a:t>
            </a:r>
            <a:r>
              <a:rPr dirty="0" sz="3600" spc="-105"/>
              <a:t> </a:t>
            </a:r>
            <a:r>
              <a:rPr dirty="0" sz="3600" spc="60"/>
              <a:t>d</a:t>
            </a:r>
            <a:r>
              <a:rPr dirty="0" sz="3600" spc="175"/>
              <a:t>a</a:t>
            </a:r>
            <a:r>
              <a:rPr dirty="0" sz="3600" spc="-235"/>
              <a:t>t</a:t>
            </a:r>
            <a:r>
              <a:rPr dirty="0" sz="3600" spc="180"/>
              <a:t>a</a:t>
            </a:r>
            <a:r>
              <a:rPr dirty="0" sz="3600" spc="-105"/>
              <a:t> </a:t>
            </a:r>
            <a:r>
              <a:rPr dirty="0" sz="3600" spc="-95"/>
              <a:t>f</a:t>
            </a:r>
            <a:r>
              <a:rPr dirty="0" sz="3600" spc="-275"/>
              <a:t>r</a:t>
            </a:r>
            <a:r>
              <a:rPr dirty="0" sz="3600" spc="175"/>
              <a:t>a</a:t>
            </a:r>
            <a:r>
              <a:rPr dirty="0" sz="3600" spc="-220"/>
              <a:t>m</a:t>
            </a:r>
            <a:r>
              <a:rPr dirty="0" sz="3600" spc="15"/>
              <a:t>e</a:t>
            </a:r>
            <a:r>
              <a:rPr dirty="0" sz="3600" spc="-480"/>
              <a:t>,</a:t>
            </a:r>
            <a:r>
              <a:rPr dirty="0" sz="3600" spc="-105"/>
              <a:t> </a:t>
            </a:r>
            <a:r>
              <a:rPr dirty="0" sz="3600" spc="130"/>
              <a:t>a  </a:t>
            </a:r>
            <a:r>
              <a:rPr dirty="0" sz="3600" spc="-65"/>
              <a:t>missing</a:t>
            </a:r>
            <a:r>
              <a:rPr dirty="0" sz="3600" spc="-100"/>
              <a:t> </a:t>
            </a:r>
            <a:r>
              <a:rPr dirty="0" sz="3600" spc="-85"/>
              <a:t>value</a:t>
            </a:r>
            <a:r>
              <a:rPr dirty="0" sz="3600" spc="-95"/>
              <a:t> </a:t>
            </a:r>
            <a:r>
              <a:rPr dirty="0" sz="3600" spc="-100"/>
              <a:t>is</a:t>
            </a:r>
            <a:r>
              <a:rPr dirty="0" sz="3600" spc="-95"/>
              <a:t> </a:t>
            </a:r>
            <a:r>
              <a:rPr dirty="0" sz="3600" spc="-20"/>
              <a:t>denoted</a:t>
            </a:r>
            <a:r>
              <a:rPr dirty="0" sz="3600" spc="-95"/>
              <a:t> </a:t>
            </a:r>
            <a:r>
              <a:rPr dirty="0" sz="3600" spc="-85"/>
              <a:t>by	</a:t>
            </a:r>
            <a:r>
              <a:rPr dirty="0" sz="3600" spc="-105"/>
              <a:t>Nan.</a:t>
            </a:r>
            <a:endParaRPr sz="3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9226" y="1028700"/>
            <a:ext cx="12401549" cy="30765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23936" y="4648267"/>
            <a:ext cx="10382249" cy="52768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211" y="5550301"/>
            <a:ext cx="6085840" cy="271399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7650" spc="-1000" b="0">
                <a:latin typeface="Trebuchet MS"/>
                <a:cs typeface="Trebuchet MS"/>
              </a:rPr>
              <a:t>i</a:t>
            </a:r>
            <a:r>
              <a:rPr dirty="0" sz="17650" spc="-60" b="0">
                <a:latin typeface="Trebuchet MS"/>
                <a:cs typeface="Trebuchet MS"/>
              </a:rPr>
              <a:t>s</a:t>
            </a:r>
            <a:r>
              <a:rPr dirty="0" sz="17650" spc="-670" b="0">
                <a:latin typeface="Trebuchet MS"/>
                <a:cs typeface="Trebuchet MS"/>
              </a:rPr>
              <a:t>nu</a:t>
            </a:r>
            <a:r>
              <a:rPr dirty="0" sz="17650" spc="-1330" b="0">
                <a:latin typeface="Trebuchet MS"/>
                <a:cs typeface="Trebuchet MS"/>
              </a:rPr>
              <a:t>ll</a:t>
            </a:r>
            <a:r>
              <a:rPr dirty="0" sz="17650" spc="-1055" b="0">
                <a:latin typeface="Trebuchet MS"/>
                <a:cs typeface="Trebuchet MS"/>
              </a:rPr>
              <a:t>(</a:t>
            </a:r>
            <a:r>
              <a:rPr dirty="0" sz="17650" spc="-1050" b="0">
                <a:latin typeface="Trebuchet MS"/>
                <a:cs typeface="Trebuchet MS"/>
              </a:rPr>
              <a:t>)</a:t>
            </a:r>
            <a:endParaRPr sz="176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9226" y="1028700"/>
            <a:ext cx="12401549" cy="30765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96190" y="4515422"/>
            <a:ext cx="10858499" cy="577157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000" y="5527440"/>
            <a:ext cx="5321935" cy="237553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5400" spc="-434" b="0">
                <a:latin typeface="Trebuchet MS"/>
                <a:cs typeface="Trebuchet MS"/>
              </a:rPr>
              <a:t>f</a:t>
            </a:r>
            <a:r>
              <a:rPr dirty="0" sz="15400" spc="-865" b="0">
                <a:latin typeface="Trebuchet MS"/>
                <a:cs typeface="Trebuchet MS"/>
              </a:rPr>
              <a:t>i</a:t>
            </a:r>
            <a:r>
              <a:rPr dirty="0" sz="15400" spc="-1150" b="0">
                <a:latin typeface="Trebuchet MS"/>
                <a:cs typeface="Trebuchet MS"/>
              </a:rPr>
              <a:t>ll</a:t>
            </a:r>
            <a:r>
              <a:rPr dirty="0" sz="15400" spc="-570" b="0">
                <a:latin typeface="Trebuchet MS"/>
                <a:cs typeface="Trebuchet MS"/>
              </a:rPr>
              <a:t>n</a:t>
            </a:r>
            <a:r>
              <a:rPr dirty="0" sz="15400" spc="695" b="0">
                <a:latin typeface="Trebuchet MS"/>
                <a:cs typeface="Trebuchet MS"/>
              </a:rPr>
              <a:t>a</a:t>
            </a:r>
            <a:r>
              <a:rPr dirty="0" sz="15400" spc="-910" b="0">
                <a:latin typeface="Trebuchet MS"/>
                <a:cs typeface="Trebuchet MS"/>
              </a:rPr>
              <a:t>()</a:t>
            </a:r>
            <a:endParaRPr sz="15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9063" y="1888163"/>
            <a:ext cx="13887449" cy="29146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9063" y="4979147"/>
            <a:ext cx="17183681" cy="494347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04004" y="273051"/>
            <a:ext cx="5833110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0" spc="-200" b="0">
                <a:latin typeface="Trebuchet MS"/>
                <a:cs typeface="Trebuchet MS"/>
              </a:rPr>
              <a:t>duplicates()</a:t>
            </a:r>
            <a:endParaRPr sz="9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610" y="5143500"/>
            <a:ext cx="6191249" cy="4952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5909310" marR="5080" indent="-5897245">
              <a:lnSpc>
                <a:spcPct val="116500"/>
              </a:lnSpc>
              <a:spcBef>
                <a:spcPts val="95"/>
              </a:spcBef>
            </a:pPr>
            <a:r>
              <a:rPr dirty="0" spc="3640"/>
              <a:t>WE</a:t>
            </a:r>
            <a:r>
              <a:rPr dirty="0" spc="-345"/>
              <a:t> </a:t>
            </a:r>
            <a:r>
              <a:rPr dirty="0" spc="2820"/>
              <a:t>vISuALISE</a:t>
            </a:r>
            <a:r>
              <a:rPr dirty="0" spc="-340"/>
              <a:t> </a:t>
            </a:r>
            <a:r>
              <a:rPr dirty="0" spc="2675"/>
              <a:t>THE </a:t>
            </a:r>
            <a:r>
              <a:rPr dirty="0" spc="-2835"/>
              <a:t> </a:t>
            </a:r>
            <a:r>
              <a:rPr dirty="0" spc="3050"/>
              <a:t>DATA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705975" marR="5080" indent="-3171825">
              <a:lnSpc>
                <a:spcPct val="115900"/>
              </a:lnSpc>
              <a:spcBef>
                <a:spcPts val="100"/>
              </a:spcBef>
            </a:pPr>
            <a:r>
              <a:rPr dirty="0" spc="-490"/>
              <a:t>r</a:t>
            </a:r>
            <a:r>
              <a:rPr dirty="0" spc="-10"/>
              <a:t>e</a:t>
            </a:r>
            <a:r>
              <a:rPr dirty="0" spc="70"/>
              <a:t>p</a:t>
            </a:r>
            <a:r>
              <a:rPr dirty="0" spc="-490"/>
              <a:t>r</a:t>
            </a:r>
            <a:r>
              <a:rPr dirty="0" spc="-10"/>
              <a:t>e</a:t>
            </a:r>
            <a:r>
              <a:rPr dirty="0" spc="-25"/>
              <a:t>s</a:t>
            </a:r>
            <a:r>
              <a:rPr dirty="0" spc="-10"/>
              <a:t>e</a:t>
            </a:r>
            <a:r>
              <a:rPr dirty="0" spc="-240"/>
              <a:t>n</a:t>
            </a:r>
            <a:r>
              <a:rPr dirty="0" spc="-425"/>
              <a:t>t</a:t>
            </a:r>
            <a:r>
              <a:rPr dirty="0" spc="-355"/>
              <a:t>i</a:t>
            </a:r>
            <a:r>
              <a:rPr dirty="0" spc="-240"/>
              <a:t>n</a:t>
            </a:r>
            <a:r>
              <a:rPr dirty="0" spc="455"/>
              <a:t>g</a:t>
            </a:r>
            <a:r>
              <a:rPr dirty="0" spc="-195"/>
              <a:t> </a:t>
            </a:r>
            <a:r>
              <a:rPr dirty="0" spc="70"/>
              <a:t>d</a:t>
            </a:r>
            <a:r>
              <a:rPr dirty="0" spc="270"/>
              <a:t>a</a:t>
            </a:r>
            <a:r>
              <a:rPr dirty="0" spc="-425"/>
              <a:t>t</a:t>
            </a:r>
            <a:r>
              <a:rPr dirty="0" spc="275"/>
              <a:t>a</a:t>
            </a:r>
            <a:r>
              <a:rPr dirty="0" spc="-195"/>
              <a:t> </a:t>
            </a:r>
            <a:r>
              <a:rPr dirty="0" spc="-355"/>
              <a:t>i</a:t>
            </a:r>
            <a:r>
              <a:rPr dirty="0" spc="-235"/>
              <a:t>n</a:t>
            </a:r>
            <a:r>
              <a:rPr dirty="0" spc="-195"/>
              <a:t> </a:t>
            </a:r>
            <a:r>
              <a:rPr dirty="0" spc="-409"/>
              <a:t>v</a:t>
            </a:r>
            <a:r>
              <a:rPr dirty="0" spc="-355"/>
              <a:t>i</a:t>
            </a:r>
            <a:r>
              <a:rPr dirty="0" spc="-25"/>
              <a:t>s</a:t>
            </a:r>
            <a:r>
              <a:rPr dirty="0" spc="-240"/>
              <a:t>u</a:t>
            </a:r>
            <a:r>
              <a:rPr dirty="0" spc="270"/>
              <a:t>a</a:t>
            </a:r>
            <a:r>
              <a:rPr dirty="0" spc="-475"/>
              <a:t>l  </a:t>
            </a:r>
            <a:r>
              <a:rPr dirty="0" spc="-170"/>
              <a:t>formats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59756" y="9635611"/>
            <a:ext cx="573405" cy="374015"/>
          </a:xfrm>
          <a:custGeom>
            <a:avLst/>
            <a:gdLst/>
            <a:ahLst/>
            <a:cxnLst/>
            <a:rect l="l" t="t" r="r" b="b"/>
            <a:pathLst>
              <a:path w="573405" h="374015">
                <a:moveTo>
                  <a:pt x="0" y="373811"/>
                </a:moveTo>
                <a:lnTo>
                  <a:pt x="573192" y="373811"/>
                </a:lnTo>
                <a:lnTo>
                  <a:pt x="573192" y="0"/>
                </a:lnTo>
                <a:lnTo>
                  <a:pt x="0" y="0"/>
                </a:lnTo>
                <a:lnTo>
                  <a:pt x="0" y="373811"/>
                </a:lnTo>
                <a:close/>
              </a:path>
            </a:pathLst>
          </a:custGeom>
          <a:solidFill>
            <a:srgbClr val="EC5D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66606" y="9328929"/>
            <a:ext cx="574675" cy="680720"/>
          </a:xfrm>
          <a:custGeom>
            <a:avLst/>
            <a:gdLst/>
            <a:ahLst/>
            <a:cxnLst/>
            <a:rect l="l" t="t" r="r" b="b"/>
            <a:pathLst>
              <a:path w="574675" h="680720">
                <a:moveTo>
                  <a:pt x="0" y="680494"/>
                </a:moveTo>
                <a:lnTo>
                  <a:pt x="574053" y="680494"/>
                </a:lnTo>
                <a:lnTo>
                  <a:pt x="574053" y="0"/>
                </a:lnTo>
                <a:lnTo>
                  <a:pt x="0" y="0"/>
                </a:lnTo>
                <a:lnTo>
                  <a:pt x="0" y="680494"/>
                </a:lnTo>
                <a:close/>
              </a:path>
            </a:pathLst>
          </a:custGeom>
          <a:solidFill>
            <a:srgbClr val="85B0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833017" y="8829589"/>
            <a:ext cx="577215" cy="1179830"/>
          </a:xfrm>
          <a:custGeom>
            <a:avLst/>
            <a:gdLst/>
            <a:ahLst/>
            <a:cxnLst/>
            <a:rect l="l" t="t" r="r" b="b"/>
            <a:pathLst>
              <a:path w="577214" h="1179829">
                <a:moveTo>
                  <a:pt x="0" y="1179834"/>
                </a:moveTo>
                <a:lnTo>
                  <a:pt x="577145" y="1179834"/>
                </a:lnTo>
                <a:lnTo>
                  <a:pt x="577145" y="0"/>
                </a:lnTo>
                <a:lnTo>
                  <a:pt x="0" y="0"/>
                </a:lnTo>
                <a:lnTo>
                  <a:pt x="0" y="1179834"/>
                </a:lnTo>
                <a:close/>
              </a:path>
            </a:pathLst>
          </a:custGeom>
          <a:solidFill>
            <a:srgbClr val="EC5D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691528" y="8316641"/>
            <a:ext cx="579755" cy="1692910"/>
          </a:xfrm>
          <a:custGeom>
            <a:avLst/>
            <a:gdLst/>
            <a:ahLst/>
            <a:cxnLst/>
            <a:rect l="l" t="t" r="r" b="b"/>
            <a:pathLst>
              <a:path w="579754" h="1692909">
                <a:moveTo>
                  <a:pt x="0" y="1692782"/>
                </a:moveTo>
                <a:lnTo>
                  <a:pt x="579593" y="1692782"/>
                </a:lnTo>
                <a:lnTo>
                  <a:pt x="579593" y="0"/>
                </a:lnTo>
                <a:lnTo>
                  <a:pt x="0" y="0"/>
                </a:lnTo>
                <a:lnTo>
                  <a:pt x="0" y="1692782"/>
                </a:lnTo>
                <a:close/>
              </a:path>
            </a:pathLst>
          </a:custGeom>
          <a:solidFill>
            <a:srgbClr val="85B0D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1063569" y="7478967"/>
            <a:ext cx="5213350" cy="2602865"/>
            <a:chOff x="1063569" y="7478967"/>
            <a:chExt cx="5213350" cy="2602865"/>
          </a:xfrm>
        </p:grpSpPr>
        <p:sp>
          <p:nvSpPr>
            <p:cNvPr id="7" name="object 7"/>
            <p:cNvSpPr/>
            <p:nvPr/>
          </p:nvSpPr>
          <p:spPr>
            <a:xfrm>
              <a:off x="5594058" y="7911248"/>
              <a:ext cx="581660" cy="2098675"/>
            </a:xfrm>
            <a:custGeom>
              <a:avLst/>
              <a:gdLst/>
              <a:ahLst/>
              <a:cxnLst/>
              <a:rect l="l" t="t" r="r" b="b"/>
              <a:pathLst>
                <a:path w="581660" h="2098675">
                  <a:moveTo>
                    <a:pt x="0" y="2098175"/>
                  </a:moveTo>
                  <a:lnTo>
                    <a:pt x="581125" y="2098175"/>
                  </a:lnTo>
                  <a:lnTo>
                    <a:pt x="581125" y="0"/>
                  </a:lnTo>
                  <a:lnTo>
                    <a:pt x="0" y="0"/>
                  </a:lnTo>
                  <a:lnTo>
                    <a:pt x="0" y="2098175"/>
                  </a:lnTo>
                  <a:close/>
                </a:path>
              </a:pathLst>
            </a:custGeom>
            <a:solidFill>
              <a:srgbClr val="EC5D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036681" y="10009423"/>
              <a:ext cx="4240530" cy="53340"/>
            </a:xfrm>
            <a:custGeom>
              <a:avLst/>
              <a:gdLst/>
              <a:ahLst/>
              <a:cxnLst/>
              <a:rect l="l" t="t" r="r" b="b"/>
              <a:pathLst>
                <a:path w="4240530" h="53340">
                  <a:moveTo>
                    <a:pt x="4240064" y="52916"/>
                  </a:moveTo>
                  <a:lnTo>
                    <a:pt x="0" y="44025"/>
                  </a:lnTo>
                  <a:lnTo>
                    <a:pt x="92" y="0"/>
                  </a:lnTo>
                  <a:lnTo>
                    <a:pt x="4240162" y="8891"/>
                  </a:lnTo>
                  <a:lnTo>
                    <a:pt x="4240064" y="52916"/>
                  </a:lnTo>
                  <a:close/>
                </a:path>
              </a:pathLst>
            </a:custGeom>
            <a:solidFill>
              <a:srgbClr val="ECE3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963268" y="7826309"/>
              <a:ext cx="130810" cy="462280"/>
            </a:xfrm>
            <a:custGeom>
              <a:avLst/>
              <a:gdLst/>
              <a:ahLst/>
              <a:cxnLst/>
              <a:rect l="l" t="t" r="r" b="b"/>
              <a:pathLst>
                <a:path w="130810" h="462279">
                  <a:moveTo>
                    <a:pt x="29103" y="453502"/>
                  </a:moveTo>
                  <a:lnTo>
                    <a:pt x="8424" y="426810"/>
                  </a:lnTo>
                  <a:lnTo>
                    <a:pt x="978" y="398609"/>
                  </a:lnTo>
                  <a:lnTo>
                    <a:pt x="0" y="385516"/>
                  </a:lnTo>
                  <a:lnTo>
                    <a:pt x="22935" y="5515"/>
                  </a:lnTo>
                  <a:lnTo>
                    <a:pt x="38139" y="848"/>
                  </a:lnTo>
                  <a:lnTo>
                    <a:pt x="72437" y="0"/>
                  </a:lnTo>
                  <a:lnTo>
                    <a:pt x="108855" y="22697"/>
                  </a:lnTo>
                  <a:lnTo>
                    <a:pt x="130423" y="88668"/>
                  </a:lnTo>
                  <a:lnTo>
                    <a:pt x="129696" y="117341"/>
                  </a:lnTo>
                  <a:lnTo>
                    <a:pt x="127449" y="190136"/>
                  </a:lnTo>
                  <a:lnTo>
                    <a:pt x="123587" y="287218"/>
                  </a:lnTo>
                  <a:lnTo>
                    <a:pt x="118012" y="388750"/>
                  </a:lnTo>
                  <a:lnTo>
                    <a:pt x="99899" y="435143"/>
                  </a:lnTo>
                  <a:lnTo>
                    <a:pt x="69781" y="462068"/>
                  </a:lnTo>
                  <a:lnTo>
                    <a:pt x="29103" y="453502"/>
                  </a:lnTo>
                  <a:close/>
                </a:path>
              </a:pathLst>
            </a:custGeom>
            <a:solidFill>
              <a:srgbClr val="E3B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68017" y="8311940"/>
              <a:ext cx="429259" cy="581025"/>
            </a:xfrm>
            <a:custGeom>
              <a:avLst/>
              <a:gdLst/>
              <a:ahLst/>
              <a:cxnLst/>
              <a:rect l="l" t="t" r="r" b="b"/>
              <a:pathLst>
                <a:path w="429260" h="581025">
                  <a:moveTo>
                    <a:pt x="246137" y="580864"/>
                  </a:moveTo>
                  <a:lnTo>
                    <a:pt x="202266" y="567582"/>
                  </a:lnTo>
                  <a:lnTo>
                    <a:pt x="23776" y="392328"/>
                  </a:lnTo>
                  <a:lnTo>
                    <a:pt x="0" y="206840"/>
                  </a:lnTo>
                  <a:lnTo>
                    <a:pt x="47166" y="59828"/>
                  </a:lnTo>
                  <a:lnTo>
                    <a:pt x="81503" y="0"/>
                  </a:lnTo>
                  <a:lnTo>
                    <a:pt x="387128" y="91689"/>
                  </a:lnTo>
                  <a:lnTo>
                    <a:pt x="396839" y="119893"/>
                  </a:lnTo>
                  <a:lnTo>
                    <a:pt x="415844" y="192424"/>
                  </a:lnTo>
                  <a:lnTo>
                    <a:pt x="428956" y="291154"/>
                  </a:lnTo>
                  <a:lnTo>
                    <a:pt x="420984" y="397958"/>
                  </a:lnTo>
                  <a:lnTo>
                    <a:pt x="407784" y="439487"/>
                  </a:lnTo>
                  <a:lnTo>
                    <a:pt x="386762" y="481990"/>
                  </a:lnTo>
                  <a:lnTo>
                    <a:pt x="359002" y="521422"/>
                  </a:lnTo>
                  <a:lnTo>
                    <a:pt x="325588" y="553741"/>
                  </a:lnTo>
                  <a:lnTo>
                    <a:pt x="287605" y="574903"/>
                  </a:lnTo>
                  <a:lnTo>
                    <a:pt x="246137" y="580864"/>
                  </a:lnTo>
                  <a:close/>
                </a:path>
              </a:pathLst>
            </a:custGeom>
            <a:solidFill>
              <a:srgbClr val="ECE3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881779" y="7539702"/>
              <a:ext cx="296545" cy="329565"/>
            </a:xfrm>
            <a:custGeom>
              <a:avLst/>
              <a:gdLst/>
              <a:ahLst/>
              <a:cxnLst/>
              <a:rect l="l" t="t" r="r" b="b"/>
              <a:pathLst>
                <a:path w="296544" h="329565">
                  <a:moveTo>
                    <a:pt x="195911" y="328947"/>
                  </a:moveTo>
                  <a:lnTo>
                    <a:pt x="106721" y="293544"/>
                  </a:lnTo>
                  <a:lnTo>
                    <a:pt x="40472" y="267057"/>
                  </a:lnTo>
                  <a:lnTo>
                    <a:pt x="0" y="250506"/>
                  </a:lnTo>
                  <a:lnTo>
                    <a:pt x="31678" y="193588"/>
                  </a:lnTo>
                  <a:lnTo>
                    <a:pt x="109170" y="81002"/>
                  </a:lnTo>
                  <a:lnTo>
                    <a:pt x="206163" y="0"/>
                  </a:lnTo>
                  <a:lnTo>
                    <a:pt x="296343" y="37834"/>
                  </a:lnTo>
                  <a:lnTo>
                    <a:pt x="290204" y="45652"/>
                  </a:lnTo>
                  <a:lnTo>
                    <a:pt x="276044" y="66615"/>
                  </a:lnTo>
                  <a:lnTo>
                    <a:pt x="260247" y="96986"/>
                  </a:lnTo>
                  <a:lnTo>
                    <a:pt x="249196" y="133027"/>
                  </a:lnTo>
                  <a:lnTo>
                    <a:pt x="236457" y="178935"/>
                  </a:lnTo>
                  <a:lnTo>
                    <a:pt x="216187" y="240748"/>
                  </a:lnTo>
                  <a:lnTo>
                    <a:pt x="199100" y="297681"/>
                  </a:lnTo>
                  <a:lnTo>
                    <a:pt x="195911" y="328947"/>
                  </a:lnTo>
                  <a:close/>
                </a:path>
              </a:pathLst>
            </a:custGeom>
            <a:solidFill>
              <a:srgbClr val="B652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915000" y="8131441"/>
              <a:ext cx="211454" cy="337185"/>
            </a:xfrm>
            <a:custGeom>
              <a:avLst/>
              <a:gdLst/>
              <a:ahLst/>
              <a:cxnLst/>
              <a:rect l="l" t="t" r="r" b="b"/>
              <a:pathLst>
                <a:path w="211455" h="337184">
                  <a:moveTo>
                    <a:pt x="11349" y="132452"/>
                  </a:moveTo>
                  <a:lnTo>
                    <a:pt x="0" y="68793"/>
                  </a:lnTo>
                  <a:lnTo>
                    <a:pt x="29822" y="28036"/>
                  </a:lnTo>
                  <a:lnTo>
                    <a:pt x="70182" y="6374"/>
                  </a:lnTo>
                  <a:lnTo>
                    <a:pt x="90443" y="0"/>
                  </a:lnTo>
                  <a:lnTo>
                    <a:pt x="136637" y="147640"/>
                  </a:lnTo>
                  <a:lnTo>
                    <a:pt x="175051" y="236633"/>
                  </a:lnTo>
                  <a:lnTo>
                    <a:pt x="201308" y="280276"/>
                  </a:lnTo>
                  <a:lnTo>
                    <a:pt x="211033" y="291868"/>
                  </a:lnTo>
                  <a:lnTo>
                    <a:pt x="177497" y="336608"/>
                  </a:lnTo>
                  <a:lnTo>
                    <a:pt x="157616" y="315724"/>
                  </a:lnTo>
                  <a:lnTo>
                    <a:pt x="110635" y="263902"/>
                  </a:lnTo>
                  <a:lnTo>
                    <a:pt x="55547" y="197395"/>
                  </a:lnTo>
                  <a:lnTo>
                    <a:pt x="11349" y="132452"/>
                  </a:lnTo>
                  <a:close/>
                </a:path>
              </a:pathLst>
            </a:custGeom>
            <a:solidFill>
              <a:srgbClr val="E3BEA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6104" y="8302946"/>
              <a:ext cx="203021" cy="25865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899323" y="7549502"/>
              <a:ext cx="565785" cy="2023745"/>
            </a:xfrm>
            <a:custGeom>
              <a:avLst/>
              <a:gdLst/>
              <a:ahLst/>
              <a:cxnLst/>
              <a:rect l="l" t="t" r="r" b="b"/>
              <a:pathLst>
                <a:path w="565785" h="2023745">
                  <a:moveTo>
                    <a:pt x="207238" y="422287"/>
                  </a:moveTo>
                  <a:lnTo>
                    <a:pt x="198488" y="350545"/>
                  </a:lnTo>
                  <a:lnTo>
                    <a:pt x="183934" y="305231"/>
                  </a:lnTo>
                  <a:lnTo>
                    <a:pt x="171767" y="277558"/>
                  </a:lnTo>
                  <a:lnTo>
                    <a:pt x="165849" y="254635"/>
                  </a:lnTo>
                  <a:lnTo>
                    <a:pt x="162763" y="227812"/>
                  </a:lnTo>
                  <a:lnTo>
                    <a:pt x="162382" y="201028"/>
                  </a:lnTo>
                  <a:lnTo>
                    <a:pt x="164553" y="178282"/>
                  </a:lnTo>
                  <a:lnTo>
                    <a:pt x="169011" y="161531"/>
                  </a:lnTo>
                  <a:lnTo>
                    <a:pt x="175475" y="144526"/>
                  </a:lnTo>
                  <a:lnTo>
                    <a:pt x="182384" y="126885"/>
                  </a:lnTo>
                  <a:lnTo>
                    <a:pt x="188226" y="108204"/>
                  </a:lnTo>
                  <a:lnTo>
                    <a:pt x="192951" y="2895"/>
                  </a:lnTo>
                  <a:lnTo>
                    <a:pt x="146621" y="0"/>
                  </a:lnTo>
                  <a:lnTo>
                    <a:pt x="89382" y="41097"/>
                  </a:lnTo>
                  <a:lnTo>
                    <a:pt x="61379" y="67779"/>
                  </a:lnTo>
                  <a:lnTo>
                    <a:pt x="60921" y="101434"/>
                  </a:lnTo>
                  <a:lnTo>
                    <a:pt x="55054" y="175412"/>
                  </a:lnTo>
                  <a:lnTo>
                    <a:pt x="36995" y="249212"/>
                  </a:lnTo>
                  <a:lnTo>
                    <a:pt x="0" y="282359"/>
                  </a:lnTo>
                  <a:lnTo>
                    <a:pt x="4965" y="303834"/>
                  </a:lnTo>
                  <a:lnTo>
                    <a:pt x="79260" y="351980"/>
                  </a:lnTo>
                  <a:lnTo>
                    <a:pt x="165722" y="400291"/>
                  </a:lnTo>
                  <a:lnTo>
                    <a:pt x="207238" y="422287"/>
                  </a:lnTo>
                  <a:close/>
                </a:path>
                <a:path w="565785" h="2023745">
                  <a:moveTo>
                    <a:pt x="565594" y="1407972"/>
                  </a:moveTo>
                  <a:lnTo>
                    <a:pt x="479082" y="1274787"/>
                  </a:lnTo>
                  <a:lnTo>
                    <a:pt x="341947" y="1161580"/>
                  </a:lnTo>
                  <a:lnTo>
                    <a:pt x="214553" y="1069860"/>
                  </a:lnTo>
                  <a:lnTo>
                    <a:pt x="158432" y="1032065"/>
                  </a:lnTo>
                  <a:lnTo>
                    <a:pt x="1244" y="1215440"/>
                  </a:lnTo>
                  <a:lnTo>
                    <a:pt x="60528" y="1262240"/>
                  </a:lnTo>
                  <a:lnTo>
                    <a:pt x="197180" y="1363878"/>
                  </a:lnTo>
                  <a:lnTo>
                    <a:pt x="349377" y="1462252"/>
                  </a:lnTo>
                  <a:lnTo>
                    <a:pt x="370535" y="1469644"/>
                  </a:lnTo>
                  <a:lnTo>
                    <a:pt x="345490" y="2023592"/>
                  </a:lnTo>
                  <a:lnTo>
                    <a:pt x="402501" y="1994903"/>
                  </a:lnTo>
                  <a:lnTo>
                    <a:pt x="564476" y="1411909"/>
                  </a:lnTo>
                  <a:lnTo>
                    <a:pt x="563499" y="1411998"/>
                  </a:lnTo>
                  <a:lnTo>
                    <a:pt x="565594" y="1407972"/>
                  </a:lnTo>
                  <a:close/>
                </a:path>
              </a:pathLst>
            </a:custGeom>
            <a:solidFill>
              <a:srgbClr val="E3BEA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31972" y="9524617"/>
              <a:ext cx="186889" cy="12067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02271" y="8893932"/>
              <a:ext cx="706120" cy="1080135"/>
            </a:xfrm>
            <a:custGeom>
              <a:avLst/>
              <a:gdLst/>
              <a:ahLst/>
              <a:cxnLst/>
              <a:rect l="l" t="t" r="r" b="b"/>
              <a:pathLst>
                <a:path w="706119" h="1080134">
                  <a:moveTo>
                    <a:pt x="0" y="1079767"/>
                  </a:moveTo>
                  <a:lnTo>
                    <a:pt x="305462" y="584455"/>
                  </a:lnTo>
                  <a:lnTo>
                    <a:pt x="443732" y="0"/>
                  </a:lnTo>
                  <a:lnTo>
                    <a:pt x="705820" y="47328"/>
                  </a:lnTo>
                  <a:lnTo>
                    <a:pt x="678307" y="120190"/>
                  </a:lnTo>
                  <a:lnTo>
                    <a:pt x="611327" y="290606"/>
                  </a:lnTo>
                  <a:lnTo>
                    <a:pt x="528212" y="486320"/>
                  </a:lnTo>
                  <a:lnTo>
                    <a:pt x="452299" y="635076"/>
                  </a:lnTo>
                  <a:lnTo>
                    <a:pt x="360029" y="753092"/>
                  </a:lnTo>
                  <a:lnTo>
                    <a:pt x="232291" y="894729"/>
                  </a:lnTo>
                  <a:lnTo>
                    <a:pt x="119027" y="1013674"/>
                  </a:lnTo>
                  <a:lnTo>
                    <a:pt x="70174" y="1063614"/>
                  </a:lnTo>
                  <a:lnTo>
                    <a:pt x="0" y="1079767"/>
                  </a:lnTo>
                  <a:close/>
                </a:path>
              </a:pathLst>
            </a:custGeom>
            <a:solidFill>
              <a:srgbClr val="E3BEA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3569" y="9946018"/>
              <a:ext cx="173779" cy="13566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254063" y="8412391"/>
              <a:ext cx="1210945" cy="1061720"/>
            </a:xfrm>
            <a:custGeom>
              <a:avLst/>
              <a:gdLst/>
              <a:ahLst/>
              <a:cxnLst/>
              <a:rect l="l" t="t" r="r" b="b"/>
              <a:pathLst>
                <a:path w="1210945" h="1061720">
                  <a:moveTo>
                    <a:pt x="344147" y="1061230"/>
                  </a:moveTo>
                  <a:lnTo>
                    <a:pt x="284126" y="1060658"/>
                  </a:lnTo>
                  <a:lnTo>
                    <a:pt x="197288" y="1011825"/>
                  </a:lnTo>
                  <a:lnTo>
                    <a:pt x="113151" y="934577"/>
                  </a:lnTo>
                  <a:lnTo>
                    <a:pt x="34654" y="860510"/>
                  </a:lnTo>
                  <a:lnTo>
                    <a:pt x="0" y="827422"/>
                  </a:lnTo>
                  <a:lnTo>
                    <a:pt x="441496" y="0"/>
                  </a:lnTo>
                  <a:lnTo>
                    <a:pt x="809146" y="15335"/>
                  </a:lnTo>
                  <a:lnTo>
                    <a:pt x="1210445" y="460286"/>
                  </a:lnTo>
                  <a:lnTo>
                    <a:pt x="1174135" y="514718"/>
                  </a:lnTo>
                  <a:lnTo>
                    <a:pt x="1078602" y="636760"/>
                  </a:lnTo>
                  <a:lnTo>
                    <a:pt x="943943" y="764531"/>
                  </a:lnTo>
                  <a:lnTo>
                    <a:pt x="790258" y="836151"/>
                  </a:lnTo>
                  <a:lnTo>
                    <a:pt x="748923" y="868243"/>
                  </a:lnTo>
                  <a:lnTo>
                    <a:pt x="701487" y="932474"/>
                  </a:lnTo>
                  <a:lnTo>
                    <a:pt x="662416" y="995478"/>
                  </a:lnTo>
                  <a:lnTo>
                    <a:pt x="646177" y="1023894"/>
                  </a:lnTo>
                  <a:lnTo>
                    <a:pt x="629799" y="1028831"/>
                  </a:lnTo>
                  <a:lnTo>
                    <a:pt x="591224" y="1039606"/>
                  </a:lnTo>
                  <a:lnTo>
                    <a:pt x="546289" y="1050166"/>
                  </a:lnTo>
                  <a:lnTo>
                    <a:pt x="510831" y="1054457"/>
                  </a:lnTo>
                  <a:lnTo>
                    <a:pt x="473692" y="1055602"/>
                  </a:lnTo>
                  <a:lnTo>
                    <a:pt x="412733" y="1058702"/>
                  </a:lnTo>
                  <a:lnTo>
                    <a:pt x="344147" y="1061230"/>
                  </a:lnTo>
                  <a:close/>
                </a:path>
              </a:pathLst>
            </a:custGeom>
            <a:solidFill>
              <a:srgbClr val="ECE3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747723" y="7739246"/>
              <a:ext cx="389890" cy="694055"/>
            </a:xfrm>
            <a:custGeom>
              <a:avLst/>
              <a:gdLst/>
              <a:ahLst/>
              <a:cxnLst/>
              <a:rect l="l" t="t" r="r" b="b"/>
              <a:pathLst>
                <a:path w="389889" h="694054">
                  <a:moveTo>
                    <a:pt x="237030" y="693547"/>
                  </a:moveTo>
                  <a:lnTo>
                    <a:pt x="186445" y="690040"/>
                  </a:lnTo>
                  <a:lnTo>
                    <a:pt x="118781" y="659287"/>
                  </a:lnTo>
                  <a:lnTo>
                    <a:pt x="54337" y="615733"/>
                  </a:lnTo>
                  <a:lnTo>
                    <a:pt x="18604" y="589130"/>
                  </a:lnTo>
                  <a:lnTo>
                    <a:pt x="0" y="572217"/>
                  </a:lnTo>
                  <a:lnTo>
                    <a:pt x="23902" y="499530"/>
                  </a:lnTo>
                  <a:lnTo>
                    <a:pt x="36366" y="469538"/>
                  </a:lnTo>
                  <a:lnTo>
                    <a:pt x="44454" y="440877"/>
                  </a:lnTo>
                  <a:lnTo>
                    <a:pt x="50005" y="413798"/>
                  </a:lnTo>
                  <a:lnTo>
                    <a:pt x="54860" y="388552"/>
                  </a:lnTo>
                  <a:lnTo>
                    <a:pt x="57699" y="333889"/>
                  </a:lnTo>
                  <a:lnTo>
                    <a:pt x="47239" y="285438"/>
                  </a:lnTo>
                  <a:lnTo>
                    <a:pt x="31912" y="241913"/>
                  </a:lnTo>
                  <a:lnTo>
                    <a:pt x="20148" y="202029"/>
                  </a:lnTo>
                  <a:lnTo>
                    <a:pt x="33286" y="119997"/>
                  </a:lnTo>
                  <a:lnTo>
                    <a:pt x="53004" y="85913"/>
                  </a:lnTo>
                  <a:lnTo>
                    <a:pt x="90644" y="49998"/>
                  </a:lnTo>
                  <a:lnTo>
                    <a:pt x="157326" y="0"/>
                  </a:lnTo>
                  <a:lnTo>
                    <a:pt x="183091" y="27277"/>
                  </a:lnTo>
                  <a:lnTo>
                    <a:pt x="240947" y="87902"/>
                  </a:lnTo>
                  <a:lnTo>
                    <a:pt x="301736" y="150064"/>
                  </a:lnTo>
                  <a:lnTo>
                    <a:pt x="336301" y="181954"/>
                  </a:lnTo>
                  <a:lnTo>
                    <a:pt x="346301" y="172569"/>
                  </a:lnTo>
                  <a:lnTo>
                    <a:pt x="333971" y="133929"/>
                  </a:lnTo>
                  <a:lnTo>
                    <a:pt x="315040" y="91830"/>
                  </a:lnTo>
                  <a:lnTo>
                    <a:pt x="305235" y="72064"/>
                  </a:lnTo>
                  <a:lnTo>
                    <a:pt x="316525" y="82870"/>
                  </a:lnTo>
                  <a:lnTo>
                    <a:pt x="342322" y="113876"/>
                  </a:lnTo>
                  <a:lnTo>
                    <a:pt x="370517" y="162967"/>
                  </a:lnTo>
                  <a:lnTo>
                    <a:pt x="389001" y="228026"/>
                  </a:lnTo>
                  <a:lnTo>
                    <a:pt x="389616" y="262850"/>
                  </a:lnTo>
                  <a:lnTo>
                    <a:pt x="381624" y="296180"/>
                  </a:lnTo>
                  <a:lnTo>
                    <a:pt x="365429" y="335511"/>
                  </a:lnTo>
                  <a:lnTo>
                    <a:pt x="341435" y="388341"/>
                  </a:lnTo>
                  <a:lnTo>
                    <a:pt x="329554" y="492016"/>
                  </a:lnTo>
                  <a:lnTo>
                    <a:pt x="319024" y="582581"/>
                  </a:lnTo>
                  <a:lnTo>
                    <a:pt x="309274" y="664275"/>
                  </a:lnTo>
                  <a:lnTo>
                    <a:pt x="279681" y="678462"/>
                  </a:lnTo>
                  <a:lnTo>
                    <a:pt x="268715" y="684718"/>
                  </a:lnTo>
                  <a:lnTo>
                    <a:pt x="237030" y="693547"/>
                  </a:lnTo>
                  <a:close/>
                </a:path>
              </a:pathLst>
            </a:custGeom>
            <a:solidFill>
              <a:srgbClr val="85B0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652739" y="7487056"/>
              <a:ext cx="537210" cy="781685"/>
            </a:xfrm>
            <a:custGeom>
              <a:avLst/>
              <a:gdLst/>
              <a:ahLst/>
              <a:cxnLst/>
              <a:rect l="l" t="t" r="r" b="b"/>
              <a:pathLst>
                <a:path w="537210" h="781684">
                  <a:moveTo>
                    <a:pt x="231089" y="441312"/>
                  </a:moveTo>
                  <a:lnTo>
                    <a:pt x="228092" y="396328"/>
                  </a:lnTo>
                  <a:lnTo>
                    <a:pt x="208521" y="369341"/>
                  </a:lnTo>
                  <a:lnTo>
                    <a:pt x="175717" y="361238"/>
                  </a:lnTo>
                  <a:lnTo>
                    <a:pt x="148590" y="369912"/>
                  </a:lnTo>
                  <a:lnTo>
                    <a:pt x="112610" y="408876"/>
                  </a:lnTo>
                  <a:lnTo>
                    <a:pt x="69583" y="503034"/>
                  </a:lnTo>
                  <a:lnTo>
                    <a:pt x="33693" y="611352"/>
                  </a:lnTo>
                  <a:lnTo>
                    <a:pt x="9118" y="700659"/>
                  </a:lnTo>
                  <a:lnTo>
                    <a:pt x="0" y="737806"/>
                  </a:lnTo>
                  <a:lnTo>
                    <a:pt x="622" y="744740"/>
                  </a:lnTo>
                  <a:lnTo>
                    <a:pt x="3911" y="759904"/>
                  </a:lnTo>
                  <a:lnTo>
                    <a:pt x="11950" y="774839"/>
                  </a:lnTo>
                  <a:lnTo>
                    <a:pt x="26835" y="781088"/>
                  </a:lnTo>
                  <a:lnTo>
                    <a:pt x="44069" y="779094"/>
                  </a:lnTo>
                  <a:lnTo>
                    <a:pt x="189217" y="548563"/>
                  </a:lnTo>
                  <a:lnTo>
                    <a:pt x="217982" y="495122"/>
                  </a:lnTo>
                  <a:lnTo>
                    <a:pt x="231089" y="441312"/>
                  </a:lnTo>
                  <a:close/>
                </a:path>
                <a:path w="537210" h="781684">
                  <a:moveTo>
                    <a:pt x="536676" y="123240"/>
                  </a:moveTo>
                  <a:lnTo>
                    <a:pt x="529018" y="77203"/>
                  </a:lnTo>
                  <a:lnTo>
                    <a:pt x="504659" y="37376"/>
                  </a:lnTo>
                  <a:lnTo>
                    <a:pt x="465518" y="8978"/>
                  </a:lnTo>
                  <a:lnTo>
                    <a:pt x="422300" y="0"/>
                  </a:lnTo>
                  <a:lnTo>
                    <a:pt x="384797" y="12052"/>
                  </a:lnTo>
                  <a:lnTo>
                    <a:pt x="353504" y="40817"/>
                  </a:lnTo>
                  <a:lnTo>
                    <a:pt x="328993" y="81953"/>
                  </a:lnTo>
                  <a:lnTo>
                    <a:pt x="323786" y="124117"/>
                  </a:lnTo>
                  <a:lnTo>
                    <a:pt x="337858" y="172605"/>
                  </a:lnTo>
                  <a:lnTo>
                    <a:pt x="365480" y="220535"/>
                  </a:lnTo>
                  <a:lnTo>
                    <a:pt x="400951" y="261048"/>
                  </a:lnTo>
                  <a:lnTo>
                    <a:pt x="438518" y="287248"/>
                  </a:lnTo>
                  <a:lnTo>
                    <a:pt x="456539" y="281393"/>
                  </a:lnTo>
                  <a:lnTo>
                    <a:pt x="479031" y="255117"/>
                  </a:lnTo>
                  <a:lnTo>
                    <a:pt x="487616" y="241020"/>
                  </a:lnTo>
                  <a:lnTo>
                    <a:pt x="487756" y="244094"/>
                  </a:lnTo>
                  <a:lnTo>
                    <a:pt x="496519" y="246380"/>
                  </a:lnTo>
                  <a:lnTo>
                    <a:pt x="505942" y="247967"/>
                  </a:lnTo>
                  <a:lnTo>
                    <a:pt x="513435" y="248081"/>
                  </a:lnTo>
                  <a:lnTo>
                    <a:pt x="516369" y="245922"/>
                  </a:lnTo>
                  <a:lnTo>
                    <a:pt x="515150" y="228066"/>
                  </a:lnTo>
                  <a:lnTo>
                    <a:pt x="512686" y="196392"/>
                  </a:lnTo>
                  <a:lnTo>
                    <a:pt x="525691" y="170332"/>
                  </a:lnTo>
                  <a:lnTo>
                    <a:pt x="536676" y="123240"/>
                  </a:lnTo>
                  <a:close/>
                </a:path>
              </a:pathLst>
            </a:custGeom>
            <a:solidFill>
              <a:srgbClr val="E3BEA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65893" y="7478967"/>
              <a:ext cx="153291" cy="18965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817698" y="7490353"/>
              <a:ext cx="329565" cy="354965"/>
            </a:xfrm>
            <a:custGeom>
              <a:avLst/>
              <a:gdLst/>
              <a:ahLst/>
              <a:cxnLst/>
              <a:rect l="l" t="t" r="r" b="b"/>
              <a:pathLst>
                <a:path w="329564" h="354965">
                  <a:moveTo>
                    <a:pt x="0" y="321082"/>
                  </a:moveTo>
                  <a:lnTo>
                    <a:pt x="37438" y="253058"/>
                  </a:lnTo>
                  <a:lnTo>
                    <a:pt x="72980" y="192670"/>
                  </a:lnTo>
                  <a:lnTo>
                    <a:pt x="109732" y="136603"/>
                  </a:lnTo>
                  <a:lnTo>
                    <a:pt x="136613" y="97664"/>
                  </a:lnTo>
                  <a:lnTo>
                    <a:pt x="164174" y="58834"/>
                  </a:lnTo>
                  <a:lnTo>
                    <a:pt x="192891" y="25814"/>
                  </a:lnTo>
                  <a:lnTo>
                    <a:pt x="255690" y="0"/>
                  </a:lnTo>
                  <a:lnTo>
                    <a:pt x="313573" y="24798"/>
                  </a:lnTo>
                  <a:lnTo>
                    <a:pt x="329069" y="58750"/>
                  </a:lnTo>
                  <a:lnTo>
                    <a:pt x="323057" y="88739"/>
                  </a:lnTo>
                  <a:lnTo>
                    <a:pt x="316414" y="101650"/>
                  </a:lnTo>
                  <a:lnTo>
                    <a:pt x="310509" y="113302"/>
                  </a:lnTo>
                  <a:lnTo>
                    <a:pt x="292109" y="140280"/>
                  </a:lnTo>
                  <a:lnTo>
                    <a:pt x="260182" y="170618"/>
                  </a:lnTo>
                  <a:lnTo>
                    <a:pt x="213696" y="192347"/>
                  </a:lnTo>
                  <a:lnTo>
                    <a:pt x="213689" y="200162"/>
                  </a:lnTo>
                  <a:lnTo>
                    <a:pt x="211890" y="221199"/>
                  </a:lnTo>
                  <a:lnTo>
                    <a:pt x="205633" y="251848"/>
                  </a:lnTo>
                  <a:lnTo>
                    <a:pt x="192252" y="288497"/>
                  </a:lnTo>
                  <a:lnTo>
                    <a:pt x="177554" y="322446"/>
                  </a:lnTo>
                  <a:lnTo>
                    <a:pt x="170508" y="342616"/>
                  </a:lnTo>
                  <a:lnTo>
                    <a:pt x="168325" y="352301"/>
                  </a:lnTo>
                  <a:lnTo>
                    <a:pt x="168217" y="354798"/>
                  </a:lnTo>
                  <a:lnTo>
                    <a:pt x="165731" y="351152"/>
                  </a:lnTo>
                  <a:lnTo>
                    <a:pt x="155372" y="341224"/>
                  </a:lnTo>
                  <a:lnTo>
                    <a:pt x="132786" y="326527"/>
                  </a:lnTo>
                  <a:lnTo>
                    <a:pt x="93622" y="308571"/>
                  </a:lnTo>
                  <a:lnTo>
                    <a:pt x="58331" y="302463"/>
                  </a:lnTo>
                  <a:lnTo>
                    <a:pt x="28444" y="307660"/>
                  </a:lnTo>
                  <a:lnTo>
                    <a:pt x="7740" y="316440"/>
                  </a:lnTo>
                  <a:lnTo>
                    <a:pt x="0" y="321082"/>
                  </a:lnTo>
                  <a:close/>
                </a:path>
              </a:pathLst>
            </a:custGeom>
            <a:solidFill>
              <a:srgbClr val="B652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664630" y="8193824"/>
              <a:ext cx="236854" cy="361950"/>
            </a:xfrm>
            <a:custGeom>
              <a:avLst/>
              <a:gdLst/>
              <a:ahLst/>
              <a:cxnLst/>
              <a:rect l="l" t="t" r="r" b="b"/>
              <a:pathLst>
                <a:path w="236855" h="361950">
                  <a:moveTo>
                    <a:pt x="227967" y="361835"/>
                  </a:moveTo>
                  <a:lnTo>
                    <a:pt x="178728" y="319600"/>
                  </a:lnTo>
                  <a:lnTo>
                    <a:pt x="78829" y="219056"/>
                  </a:lnTo>
                  <a:lnTo>
                    <a:pt x="0" y="99442"/>
                  </a:lnTo>
                  <a:lnTo>
                    <a:pt x="13969" y="0"/>
                  </a:lnTo>
                  <a:lnTo>
                    <a:pt x="64259" y="12939"/>
                  </a:lnTo>
                  <a:lnTo>
                    <a:pt x="236305" y="306636"/>
                  </a:lnTo>
                  <a:lnTo>
                    <a:pt x="227967" y="361835"/>
                  </a:lnTo>
                  <a:close/>
                </a:path>
              </a:pathLst>
            </a:custGeom>
            <a:solidFill>
              <a:srgbClr val="E3BEA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1075" y="8419057"/>
              <a:ext cx="247806" cy="220991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796120" y="6787216"/>
            <a:ext cx="3524249" cy="2962274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3"/>
            <a:ext cx="13532458" cy="5039501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1082228" y="4147818"/>
            <a:ext cx="16123919" cy="28257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15599"/>
              </a:lnSpc>
              <a:spcBef>
                <a:spcPts val="95"/>
              </a:spcBef>
            </a:pPr>
            <a:r>
              <a:rPr dirty="0" sz="5300" spc="7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53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5300" spc="3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53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5300" spc="-180">
                <a:solidFill>
                  <a:srgbClr val="FFFFFF"/>
                </a:solidFill>
                <a:latin typeface="Trebuchet MS"/>
                <a:cs typeface="Trebuchet MS"/>
              </a:rPr>
              <a:t>information</a:t>
            </a:r>
            <a:r>
              <a:rPr dirty="0" sz="53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5300" spc="-160">
                <a:solidFill>
                  <a:srgbClr val="FFFFFF"/>
                </a:solidFill>
                <a:latin typeface="Trebuchet MS"/>
                <a:cs typeface="Trebuchet MS"/>
              </a:rPr>
              <a:t>visualization is</a:t>
            </a:r>
            <a:r>
              <a:rPr dirty="0" sz="53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5300" spc="15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dirty="0" sz="53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5300" spc="-185">
                <a:solidFill>
                  <a:srgbClr val="FFFFFF"/>
                </a:solidFill>
                <a:latin typeface="Trebuchet MS"/>
                <a:cs typeface="Trebuchet MS"/>
              </a:rPr>
              <a:t>interdisciplinary </a:t>
            </a:r>
            <a:r>
              <a:rPr dirty="0" sz="5300" spc="-15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5300" spc="-16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5300" spc="-30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5300" spc="-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5300" spc="-40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5300" spc="6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53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5300" spc="-3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5300" spc="-204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5300" spc="229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5300" spc="-36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53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5300" spc="6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5300" spc="-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5300" spc="229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5300" spc="-40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5300" spc="-1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53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5300" spc="-114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5300" spc="-30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5300" spc="-3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5300" spc="-20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53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5300" spc="-3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5300" spc="-204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5300" spc="-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53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5300" spc="38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5300" spc="-4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5300" spc="229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5300" spc="6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5300" spc="-204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5300" spc="-30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5300" spc="13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53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5300" spc="-4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5300" spc="-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5300" spc="6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5300" spc="-4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5300" spc="-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5300" spc="-2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5300" spc="-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5300" spc="-204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5300" spc="-3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5300" spc="229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5300" spc="-3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5300" spc="-30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5300" spc="6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5300" spc="-2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53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5300" spc="6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5300" spc="-15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53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5300" spc="6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5300" spc="229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5300" spc="-3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5300" spc="165">
                <a:solidFill>
                  <a:srgbClr val="FFFFFF"/>
                </a:solidFill>
                <a:latin typeface="Trebuchet MS"/>
                <a:cs typeface="Trebuchet MS"/>
              </a:rPr>
              <a:t>a  </a:t>
            </a:r>
            <a:r>
              <a:rPr dirty="0" sz="5300" spc="3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530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5300" spc="-210">
                <a:solidFill>
                  <a:srgbClr val="FFFFFF"/>
                </a:solidFill>
                <a:latin typeface="Trebuchet MS"/>
                <a:cs typeface="Trebuchet MS"/>
              </a:rPr>
              <a:t>information.</a:t>
            </a:r>
            <a:endParaRPr sz="53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221080" y="1377346"/>
            <a:ext cx="10586720" cy="894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700" spc="1695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dirty="0" sz="5700" spc="-2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5700" spc="1300">
                <a:solidFill>
                  <a:srgbClr val="FFFFFF"/>
                </a:solidFill>
                <a:latin typeface="Arial MT"/>
                <a:cs typeface="Arial MT"/>
              </a:rPr>
              <a:t>VISUALIZATION</a:t>
            </a:r>
            <a:endParaRPr sz="57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44495"/>
            <a:ext cx="13277196" cy="54482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59963" rIns="0" bIns="0" rtlCol="0" vert="horz">
            <a:spAutoFit/>
          </a:bodyPr>
          <a:lstStyle/>
          <a:p>
            <a:pPr marL="879475" marR="5080">
              <a:lnSpc>
                <a:spcPct val="116399"/>
              </a:lnSpc>
              <a:spcBef>
                <a:spcPts val="100"/>
              </a:spcBef>
            </a:pPr>
            <a:r>
              <a:rPr dirty="0" sz="4350" spc="1345" b="0">
                <a:latin typeface="Arial MT"/>
                <a:cs typeface="Arial MT"/>
              </a:rPr>
              <a:t>WHAT</a:t>
            </a:r>
            <a:r>
              <a:rPr dirty="0" sz="4350" spc="-145" b="0">
                <a:latin typeface="Arial MT"/>
                <a:cs typeface="Arial MT"/>
              </a:rPr>
              <a:t> </a:t>
            </a:r>
            <a:r>
              <a:rPr dirty="0" sz="4350" spc="695" b="0">
                <a:latin typeface="Arial MT"/>
                <a:cs typeface="Arial MT"/>
              </a:rPr>
              <a:t>IS</a:t>
            </a:r>
            <a:r>
              <a:rPr dirty="0" sz="4350" spc="-140" b="0">
                <a:latin typeface="Arial MT"/>
                <a:cs typeface="Arial MT"/>
              </a:rPr>
              <a:t> </a:t>
            </a:r>
            <a:r>
              <a:rPr dirty="0" sz="4350" spc="1125" b="0">
                <a:latin typeface="Arial MT"/>
                <a:cs typeface="Arial MT"/>
              </a:rPr>
              <a:t>THE</a:t>
            </a:r>
            <a:r>
              <a:rPr dirty="0" sz="4350" spc="-140" b="0">
                <a:latin typeface="Arial MT"/>
                <a:cs typeface="Arial MT"/>
              </a:rPr>
              <a:t> </a:t>
            </a:r>
            <a:r>
              <a:rPr dirty="0" sz="4350" spc="1270" b="0">
                <a:latin typeface="Arial MT"/>
                <a:cs typeface="Arial MT"/>
              </a:rPr>
              <a:t>PURPOSE</a:t>
            </a:r>
            <a:r>
              <a:rPr dirty="0" sz="4350" spc="-140" b="0">
                <a:latin typeface="Arial MT"/>
                <a:cs typeface="Arial MT"/>
              </a:rPr>
              <a:t> </a:t>
            </a:r>
            <a:r>
              <a:rPr dirty="0" sz="4350" spc="1215" b="0">
                <a:latin typeface="Arial MT"/>
                <a:cs typeface="Arial MT"/>
              </a:rPr>
              <a:t>OF</a:t>
            </a:r>
            <a:r>
              <a:rPr dirty="0" sz="4350" spc="-145" b="0">
                <a:latin typeface="Arial MT"/>
                <a:cs typeface="Arial MT"/>
              </a:rPr>
              <a:t> </a:t>
            </a:r>
            <a:r>
              <a:rPr dirty="0" sz="4350" spc="950" b="0">
                <a:latin typeface="Arial MT"/>
                <a:cs typeface="Arial MT"/>
              </a:rPr>
              <a:t>USING </a:t>
            </a:r>
            <a:r>
              <a:rPr dirty="0" sz="4350" spc="-1190" b="0">
                <a:latin typeface="Arial MT"/>
                <a:cs typeface="Arial MT"/>
              </a:rPr>
              <a:t> </a:t>
            </a:r>
            <a:r>
              <a:rPr dirty="0" sz="4350" spc="1019" b="0">
                <a:latin typeface="Arial MT"/>
                <a:cs typeface="Arial MT"/>
              </a:rPr>
              <a:t>VISUALIZATION?</a:t>
            </a:r>
            <a:endParaRPr sz="435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5003" y="6170923"/>
            <a:ext cx="16491585" cy="3073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 indent="-635">
              <a:lnSpc>
                <a:spcPct val="116300"/>
              </a:lnSpc>
              <a:spcBef>
                <a:spcPts val="95"/>
              </a:spcBef>
            </a:pPr>
            <a:r>
              <a:rPr dirty="0" sz="4300" spc="-90">
                <a:solidFill>
                  <a:srgbClr val="FFFFFF"/>
                </a:solidFill>
                <a:latin typeface="Trebuchet MS"/>
                <a:cs typeface="Trebuchet MS"/>
              </a:rPr>
              <a:t>Visualization </a:t>
            </a:r>
            <a:r>
              <a:rPr dirty="0" sz="4300" spc="-160">
                <a:solidFill>
                  <a:srgbClr val="FFFFFF"/>
                </a:solidFill>
                <a:latin typeface="Trebuchet MS"/>
                <a:cs typeface="Trebuchet MS"/>
              </a:rPr>
              <a:t>lets </a:t>
            </a:r>
            <a:r>
              <a:rPr dirty="0" sz="4300" spc="-140">
                <a:solidFill>
                  <a:srgbClr val="FFFFFF"/>
                </a:solidFill>
                <a:latin typeface="Trebuchet MS"/>
                <a:cs typeface="Trebuchet MS"/>
              </a:rPr>
              <a:t>you </a:t>
            </a:r>
            <a:r>
              <a:rPr dirty="0" sz="4300" spc="-75">
                <a:solidFill>
                  <a:srgbClr val="FFFFFF"/>
                </a:solidFill>
                <a:latin typeface="Trebuchet MS"/>
                <a:cs typeface="Trebuchet MS"/>
              </a:rPr>
              <a:t>comprehend </a:t>
            </a:r>
            <a:r>
              <a:rPr dirty="0" sz="4300" spc="-105">
                <a:solidFill>
                  <a:srgbClr val="FFFFFF"/>
                </a:solidFill>
                <a:latin typeface="Trebuchet MS"/>
                <a:cs typeface="Trebuchet MS"/>
              </a:rPr>
              <a:t>vast </a:t>
            </a:r>
            <a:r>
              <a:rPr dirty="0" sz="4300" spc="-100">
                <a:solidFill>
                  <a:srgbClr val="FFFFFF"/>
                </a:solidFill>
                <a:latin typeface="Trebuchet MS"/>
                <a:cs typeface="Trebuchet MS"/>
              </a:rPr>
              <a:t>amounts </a:t>
            </a:r>
            <a:r>
              <a:rPr dirty="0" sz="4300" spc="-4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4300" spc="3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dirty="0" sz="4300" spc="-55">
                <a:solidFill>
                  <a:srgbClr val="FFFFFF"/>
                </a:solidFill>
                <a:latin typeface="Trebuchet MS"/>
                <a:cs typeface="Trebuchet MS"/>
              </a:rPr>
              <a:t>at </a:t>
            </a:r>
            <a:r>
              <a:rPr dirty="0" sz="4300" spc="19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4300" spc="15">
                <a:solidFill>
                  <a:srgbClr val="FFFFFF"/>
                </a:solidFill>
                <a:latin typeface="Trebuchet MS"/>
                <a:cs typeface="Trebuchet MS"/>
              </a:rPr>
              <a:t>glance </a:t>
            </a:r>
            <a:r>
              <a:rPr dirty="0" sz="43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300" spc="2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43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300" spc="-204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43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300" spc="19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3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300" spc="-150">
                <a:solidFill>
                  <a:srgbClr val="FFFFFF"/>
                </a:solidFill>
                <a:latin typeface="Trebuchet MS"/>
                <a:cs typeface="Trebuchet MS"/>
              </a:rPr>
              <a:t>better</a:t>
            </a:r>
            <a:r>
              <a:rPr dirty="0" sz="43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300" spc="-160">
                <a:solidFill>
                  <a:srgbClr val="FFFFFF"/>
                </a:solidFill>
                <a:latin typeface="Trebuchet MS"/>
                <a:cs typeface="Trebuchet MS"/>
              </a:rPr>
              <a:t>way.</a:t>
            </a:r>
            <a:r>
              <a:rPr dirty="0" sz="43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300" spc="-275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43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300" spc="-95">
                <a:solidFill>
                  <a:srgbClr val="FFFFFF"/>
                </a:solidFill>
                <a:latin typeface="Trebuchet MS"/>
                <a:cs typeface="Trebuchet MS"/>
              </a:rPr>
              <a:t>helps</a:t>
            </a:r>
            <a:r>
              <a:rPr dirty="0" sz="43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300" spc="-12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43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300" spc="-90">
                <a:solidFill>
                  <a:srgbClr val="FFFFFF"/>
                </a:solidFill>
                <a:latin typeface="Trebuchet MS"/>
                <a:cs typeface="Trebuchet MS"/>
              </a:rPr>
              <a:t>understand</a:t>
            </a:r>
            <a:r>
              <a:rPr dirty="0" sz="43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300" spc="-15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43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300" spc="3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43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300" spc="-150">
                <a:solidFill>
                  <a:srgbClr val="FFFFFF"/>
                </a:solidFill>
                <a:latin typeface="Trebuchet MS"/>
                <a:cs typeface="Trebuchet MS"/>
              </a:rPr>
              <a:t>better</a:t>
            </a:r>
            <a:r>
              <a:rPr dirty="0" sz="43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300" spc="-12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43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300" spc="-95">
                <a:solidFill>
                  <a:srgbClr val="FFFFFF"/>
                </a:solidFill>
                <a:latin typeface="Trebuchet MS"/>
                <a:cs typeface="Trebuchet MS"/>
              </a:rPr>
              <a:t>measure </a:t>
            </a:r>
            <a:r>
              <a:rPr dirty="0" sz="4300" spc="-12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300" spc="-185">
                <a:solidFill>
                  <a:srgbClr val="FFFFFF"/>
                </a:solidFill>
                <a:latin typeface="Trebuchet MS"/>
                <a:cs typeface="Trebuchet MS"/>
              </a:rPr>
              <a:t>its </a:t>
            </a:r>
            <a:r>
              <a:rPr dirty="0" sz="4300" spc="-85">
                <a:solidFill>
                  <a:srgbClr val="FFFFFF"/>
                </a:solidFill>
                <a:latin typeface="Trebuchet MS"/>
                <a:cs typeface="Trebuchet MS"/>
              </a:rPr>
              <a:t>impact </a:t>
            </a:r>
            <a:r>
              <a:rPr dirty="0" sz="4300" spc="-55">
                <a:solidFill>
                  <a:srgbClr val="FFFFFF"/>
                </a:solidFill>
                <a:latin typeface="Trebuchet MS"/>
                <a:cs typeface="Trebuchet MS"/>
              </a:rPr>
              <a:t>on </a:t>
            </a:r>
            <a:r>
              <a:rPr dirty="0" sz="4300" spc="-15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4300" spc="-75">
                <a:solidFill>
                  <a:srgbClr val="FFFFFF"/>
                </a:solidFill>
                <a:latin typeface="Trebuchet MS"/>
                <a:cs typeface="Trebuchet MS"/>
              </a:rPr>
              <a:t>business </a:t>
            </a:r>
            <a:r>
              <a:rPr dirty="0" sz="4300" spc="25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4300" spc="-85">
                <a:solidFill>
                  <a:srgbClr val="FFFFFF"/>
                </a:solidFill>
                <a:latin typeface="Trebuchet MS"/>
                <a:cs typeface="Trebuchet MS"/>
              </a:rPr>
              <a:t>communicates </a:t>
            </a:r>
            <a:r>
              <a:rPr dirty="0" sz="4300" spc="-15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4300" spc="-120">
                <a:solidFill>
                  <a:srgbClr val="FFFFFF"/>
                </a:solidFill>
                <a:latin typeface="Trebuchet MS"/>
                <a:cs typeface="Trebuchet MS"/>
              </a:rPr>
              <a:t>insight </a:t>
            </a:r>
            <a:r>
              <a:rPr dirty="0" sz="4300" spc="-185">
                <a:solidFill>
                  <a:srgbClr val="FFFFFF"/>
                </a:solidFill>
                <a:latin typeface="Trebuchet MS"/>
                <a:cs typeface="Trebuchet MS"/>
              </a:rPr>
              <a:t>visually </a:t>
            </a:r>
            <a:r>
              <a:rPr dirty="0" sz="4300" spc="-12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43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300" spc="-170">
                <a:solidFill>
                  <a:srgbClr val="FFFFFF"/>
                </a:solidFill>
                <a:latin typeface="Trebuchet MS"/>
                <a:cs typeface="Trebuchet MS"/>
              </a:rPr>
              <a:t>internal</a:t>
            </a:r>
            <a:r>
              <a:rPr dirty="0" sz="43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300" spc="2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43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300" spc="-150">
                <a:solidFill>
                  <a:srgbClr val="FFFFFF"/>
                </a:solidFill>
                <a:latin typeface="Trebuchet MS"/>
                <a:cs typeface="Trebuchet MS"/>
              </a:rPr>
              <a:t>external</a:t>
            </a:r>
            <a:r>
              <a:rPr dirty="0" sz="43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300" spc="-30">
                <a:solidFill>
                  <a:srgbClr val="FFFFFF"/>
                </a:solidFill>
                <a:latin typeface="Trebuchet MS"/>
                <a:cs typeface="Trebuchet MS"/>
              </a:rPr>
              <a:t>audiences</a:t>
            </a:r>
            <a:endParaRPr sz="4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98279" y="6035896"/>
            <a:ext cx="857885" cy="47625"/>
          </a:xfrm>
          <a:custGeom>
            <a:avLst/>
            <a:gdLst/>
            <a:ahLst/>
            <a:cxnLst/>
            <a:rect l="l" t="t" r="r" b="b"/>
            <a:pathLst>
              <a:path w="857885" h="47625">
                <a:moveTo>
                  <a:pt x="857653" y="47624"/>
                </a:moveTo>
                <a:lnTo>
                  <a:pt x="0" y="47624"/>
                </a:lnTo>
                <a:lnTo>
                  <a:pt x="0" y="0"/>
                </a:lnTo>
                <a:lnTo>
                  <a:pt x="857653" y="0"/>
                </a:lnTo>
                <a:lnTo>
                  <a:pt x="857653" y="476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84554" y="7769452"/>
            <a:ext cx="1701164" cy="47625"/>
          </a:xfrm>
          <a:custGeom>
            <a:avLst/>
            <a:gdLst/>
            <a:ahLst/>
            <a:cxnLst/>
            <a:rect l="l" t="t" r="r" b="b"/>
            <a:pathLst>
              <a:path w="1701164" h="47625">
                <a:moveTo>
                  <a:pt x="1700682" y="0"/>
                </a:moveTo>
                <a:lnTo>
                  <a:pt x="843013" y="0"/>
                </a:lnTo>
                <a:lnTo>
                  <a:pt x="0" y="0"/>
                </a:lnTo>
                <a:lnTo>
                  <a:pt x="0" y="47625"/>
                </a:lnTo>
                <a:lnTo>
                  <a:pt x="843013" y="47625"/>
                </a:lnTo>
                <a:lnTo>
                  <a:pt x="1700682" y="47625"/>
                </a:lnTo>
                <a:lnTo>
                  <a:pt x="170068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84157" y="2884137"/>
            <a:ext cx="16619219" cy="66446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2792730" algn="l"/>
              </a:tabLst>
            </a:pPr>
            <a:r>
              <a:rPr dirty="0" u="heavy" sz="3850" spc="2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Histo</a:t>
            </a:r>
            <a:r>
              <a:rPr dirty="0" sz="3850" spc="25" b="1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u="heavy" sz="3850" spc="2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ram:</a:t>
            </a:r>
            <a:r>
              <a:rPr dirty="0" sz="3850" spc="25" b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850" spc="-18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38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50">
                <a:solidFill>
                  <a:srgbClr val="FFFFFF"/>
                </a:solidFill>
                <a:latin typeface="Trebuchet MS"/>
                <a:cs typeface="Trebuchet MS"/>
              </a:rPr>
              <a:t>pandas</a:t>
            </a:r>
            <a:r>
              <a:rPr dirty="0" sz="38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114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38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8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95">
                <a:solidFill>
                  <a:srgbClr val="FFFFFF"/>
                </a:solidFill>
                <a:latin typeface="Trebuchet MS"/>
                <a:cs typeface="Trebuchet MS"/>
              </a:rPr>
              <a:t>representation</a:t>
            </a:r>
            <a:r>
              <a:rPr dirty="0" sz="38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25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38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13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8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135">
                <a:solidFill>
                  <a:srgbClr val="FFFFFF"/>
                </a:solidFill>
                <a:latin typeface="Trebuchet MS"/>
                <a:cs typeface="Trebuchet MS"/>
              </a:rPr>
              <a:t>distribution</a:t>
            </a:r>
            <a:r>
              <a:rPr dirty="0" sz="38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25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38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3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endParaRPr sz="3850">
              <a:latin typeface="Trebuchet MS"/>
              <a:cs typeface="Trebuchet MS"/>
            </a:endParaRPr>
          </a:p>
          <a:p>
            <a:pPr marL="12700" marR="2048510">
              <a:lnSpc>
                <a:spcPct val="116900"/>
              </a:lnSpc>
              <a:spcBef>
                <a:spcPts val="2400"/>
              </a:spcBef>
            </a:pPr>
            <a:r>
              <a:rPr dirty="0" u="heavy" sz="3850" spc="5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Scatter</a:t>
            </a:r>
            <a:r>
              <a:rPr dirty="0" u="heavy" sz="3850" spc="-19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3850" spc="-13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Plot:</a:t>
            </a:r>
            <a:r>
              <a:rPr dirty="0" sz="3850" spc="-114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114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3850" spc="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850" spc="-114">
                <a:solidFill>
                  <a:srgbClr val="FFFFFF"/>
                </a:solidFill>
                <a:latin typeface="Trebuchet MS"/>
                <a:cs typeface="Trebuchet MS"/>
              </a:rPr>
              <a:t> type </a:t>
            </a:r>
            <a:r>
              <a:rPr dirty="0" sz="3850" spc="-25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38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3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38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110">
                <a:solidFill>
                  <a:srgbClr val="FFFFFF"/>
                </a:solidFill>
                <a:latin typeface="Trebuchet MS"/>
                <a:cs typeface="Trebuchet MS"/>
              </a:rPr>
              <a:t>visualization</a:t>
            </a:r>
            <a:r>
              <a:rPr dirty="0" sz="38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85">
                <a:solidFill>
                  <a:srgbClr val="FFFFFF"/>
                </a:solidFill>
                <a:latin typeface="Trebuchet MS"/>
                <a:cs typeface="Trebuchet MS"/>
              </a:rPr>
              <a:t>technique</a:t>
            </a:r>
            <a:r>
              <a:rPr dirty="0" sz="38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12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38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35">
                <a:solidFill>
                  <a:srgbClr val="FFFFFF"/>
                </a:solidFill>
                <a:latin typeface="Trebuchet MS"/>
                <a:cs typeface="Trebuchet MS"/>
              </a:rPr>
              <a:t>shows</a:t>
            </a:r>
            <a:r>
              <a:rPr dirty="0" sz="38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13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3850" spc="-1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110">
                <a:solidFill>
                  <a:srgbClr val="FFFFFF"/>
                </a:solidFill>
                <a:latin typeface="Trebuchet MS"/>
                <a:cs typeface="Trebuchet MS"/>
              </a:rPr>
              <a:t>relationship</a:t>
            </a:r>
            <a:r>
              <a:rPr dirty="0" sz="38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60">
                <a:solidFill>
                  <a:srgbClr val="FFFFFF"/>
                </a:solidFill>
                <a:latin typeface="Trebuchet MS"/>
                <a:cs typeface="Trebuchet MS"/>
              </a:rPr>
              <a:t>between</a:t>
            </a:r>
            <a:r>
              <a:rPr dirty="0" sz="38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90">
                <a:solidFill>
                  <a:srgbClr val="FFFFFF"/>
                </a:solidFill>
                <a:latin typeface="Trebuchet MS"/>
                <a:cs typeface="Trebuchet MS"/>
              </a:rPr>
              <a:t>two</a:t>
            </a:r>
            <a:r>
              <a:rPr dirty="0" sz="3850" spc="-120">
                <a:solidFill>
                  <a:srgbClr val="FFFFFF"/>
                </a:solidFill>
                <a:latin typeface="Trebuchet MS"/>
                <a:cs typeface="Trebuchet MS"/>
              </a:rPr>
              <a:t> numerical </a:t>
            </a:r>
            <a:r>
              <a:rPr dirty="0" sz="3850" spc="-75">
                <a:solidFill>
                  <a:srgbClr val="FFFFFF"/>
                </a:solidFill>
                <a:latin typeface="Trebuchet MS"/>
                <a:cs typeface="Trebuchet MS"/>
              </a:rPr>
              <a:t>variables</a:t>
            </a:r>
            <a:endParaRPr sz="3850">
              <a:latin typeface="Trebuchet MS"/>
              <a:cs typeface="Trebuchet MS"/>
            </a:endParaRPr>
          </a:p>
          <a:p>
            <a:pPr marL="12700" marR="340360">
              <a:lnSpc>
                <a:spcPct val="116900"/>
              </a:lnSpc>
              <a:spcBef>
                <a:spcPts val="2025"/>
              </a:spcBef>
            </a:pPr>
            <a:r>
              <a:rPr dirty="0" sz="3850" spc="114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8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u="heavy" sz="3850" spc="9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bar</a:t>
            </a:r>
            <a:r>
              <a:rPr dirty="0" sz="3850" spc="-1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30" b="1">
                <a:solidFill>
                  <a:srgbClr val="FFFFFF"/>
                </a:solidFill>
                <a:latin typeface="Trebuchet MS"/>
                <a:cs typeface="Trebuchet MS"/>
              </a:rPr>
              <a:t>plot</a:t>
            </a:r>
            <a:r>
              <a:rPr dirty="0" sz="3850" spc="-1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114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3850" spc="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8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110">
                <a:solidFill>
                  <a:srgbClr val="FFFFFF"/>
                </a:solidFill>
                <a:latin typeface="Trebuchet MS"/>
                <a:cs typeface="Trebuchet MS"/>
              </a:rPr>
              <a:t>plot</a:t>
            </a:r>
            <a:r>
              <a:rPr dirty="0" sz="38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12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38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85">
                <a:solidFill>
                  <a:srgbClr val="FFFFFF"/>
                </a:solidFill>
                <a:latin typeface="Trebuchet MS"/>
                <a:cs typeface="Trebuchet MS"/>
              </a:rPr>
              <a:t>presents</a:t>
            </a:r>
            <a:r>
              <a:rPr dirty="0" sz="38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15">
                <a:solidFill>
                  <a:srgbClr val="FFFFFF"/>
                </a:solidFill>
                <a:latin typeface="Trebuchet MS"/>
                <a:cs typeface="Trebuchet MS"/>
              </a:rPr>
              <a:t>categorical</a:t>
            </a:r>
            <a:r>
              <a:rPr dirty="0" sz="38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3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38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175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38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65">
                <a:solidFill>
                  <a:srgbClr val="FFFFFF"/>
                </a:solidFill>
                <a:latin typeface="Trebuchet MS"/>
                <a:cs typeface="Trebuchet MS"/>
              </a:rPr>
              <a:t>rectangular</a:t>
            </a:r>
            <a:r>
              <a:rPr dirty="0" sz="38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20">
                <a:solidFill>
                  <a:srgbClr val="FFFFFF"/>
                </a:solidFill>
                <a:latin typeface="Trebuchet MS"/>
                <a:cs typeface="Trebuchet MS"/>
              </a:rPr>
              <a:t>bars</a:t>
            </a:r>
            <a:r>
              <a:rPr dirty="0" sz="38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175">
                <a:solidFill>
                  <a:srgbClr val="FFFFFF"/>
                </a:solidFill>
                <a:latin typeface="Trebuchet MS"/>
                <a:cs typeface="Trebuchet MS"/>
              </a:rPr>
              <a:t>with </a:t>
            </a:r>
            <a:r>
              <a:rPr dirty="0" sz="3850" spc="-1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80">
                <a:solidFill>
                  <a:srgbClr val="FFFFFF"/>
                </a:solidFill>
                <a:latin typeface="Trebuchet MS"/>
                <a:cs typeface="Trebuchet MS"/>
              </a:rPr>
              <a:t>lengths</a:t>
            </a:r>
            <a:r>
              <a:rPr dirty="0" sz="38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90">
                <a:solidFill>
                  <a:srgbClr val="FFFFFF"/>
                </a:solidFill>
                <a:latin typeface="Trebuchet MS"/>
                <a:cs typeface="Trebuchet MS"/>
              </a:rPr>
              <a:t>proportional</a:t>
            </a:r>
            <a:r>
              <a:rPr dirty="0" sz="38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1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38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13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8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85">
                <a:solidFill>
                  <a:srgbClr val="FFFFFF"/>
                </a:solidFill>
                <a:latin typeface="Trebuchet MS"/>
                <a:cs typeface="Trebuchet MS"/>
              </a:rPr>
              <a:t>values</a:t>
            </a:r>
            <a:r>
              <a:rPr dirty="0" sz="3850" spc="-120">
                <a:solidFill>
                  <a:srgbClr val="FFFFFF"/>
                </a:solidFill>
                <a:latin typeface="Trebuchet MS"/>
                <a:cs typeface="Trebuchet MS"/>
              </a:rPr>
              <a:t> that </a:t>
            </a:r>
            <a:r>
              <a:rPr dirty="0" sz="3850" spc="-165">
                <a:solidFill>
                  <a:srgbClr val="FFFFFF"/>
                </a:solidFill>
                <a:latin typeface="Trebuchet MS"/>
                <a:cs typeface="Trebuchet MS"/>
              </a:rPr>
              <a:t>they</a:t>
            </a:r>
            <a:r>
              <a:rPr dirty="0" sz="38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135">
                <a:solidFill>
                  <a:srgbClr val="FFFFFF"/>
                </a:solidFill>
                <a:latin typeface="Trebuchet MS"/>
                <a:cs typeface="Trebuchet MS"/>
              </a:rPr>
              <a:t>represent.</a:t>
            </a:r>
            <a:endParaRPr sz="38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629"/>
              </a:spcBef>
            </a:pPr>
            <a:r>
              <a:rPr dirty="0" sz="3850" spc="114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8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15" b="1">
                <a:solidFill>
                  <a:srgbClr val="FFFFFF"/>
                </a:solidFill>
                <a:latin typeface="Trebuchet MS"/>
                <a:cs typeface="Trebuchet MS"/>
              </a:rPr>
              <a:t>pie</a:t>
            </a:r>
            <a:r>
              <a:rPr dirty="0" sz="3850" spc="-1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30" b="1">
                <a:solidFill>
                  <a:srgbClr val="FFFFFF"/>
                </a:solidFill>
                <a:latin typeface="Trebuchet MS"/>
                <a:cs typeface="Trebuchet MS"/>
              </a:rPr>
              <a:t>plot</a:t>
            </a:r>
            <a:r>
              <a:rPr dirty="0" sz="3850" spc="-19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114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3850" spc="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8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90">
                <a:solidFill>
                  <a:srgbClr val="FFFFFF"/>
                </a:solidFill>
                <a:latin typeface="Trebuchet MS"/>
                <a:cs typeface="Trebuchet MS"/>
              </a:rPr>
              <a:t>proportional</a:t>
            </a:r>
            <a:r>
              <a:rPr dirty="0" sz="38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95">
                <a:solidFill>
                  <a:srgbClr val="FFFFFF"/>
                </a:solidFill>
                <a:latin typeface="Trebuchet MS"/>
                <a:cs typeface="Trebuchet MS"/>
              </a:rPr>
              <a:t>representation</a:t>
            </a:r>
            <a:r>
              <a:rPr dirty="0" sz="38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25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38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13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8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120">
                <a:solidFill>
                  <a:srgbClr val="FFFFFF"/>
                </a:solidFill>
                <a:latin typeface="Trebuchet MS"/>
                <a:cs typeface="Trebuchet MS"/>
              </a:rPr>
              <a:t>numerical </a:t>
            </a:r>
            <a:r>
              <a:rPr dirty="0" sz="3850" spc="3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38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18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38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8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150">
                <a:solidFill>
                  <a:srgbClr val="FFFFFF"/>
                </a:solidFill>
                <a:latin typeface="Trebuchet MS"/>
                <a:cs typeface="Trebuchet MS"/>
              </a:rPr>
              <a:t>column.</a:t>
            </a:r>
            <a:endParaRPr sz="3850">
              <a:latin typeface="Trebuchet MS"/>
              <a:cs typeface="Trebuchet MS"/>
            </a:endParaRPr>
          </a:p>
          <a:p>
            <a:pPr marL="12700" marR="5080">
              <a:lnSpc>
                <a:spcPct val="116900"/>
              </a:lnSpc>
              <a:spcBef>
                <a:spcPts val="2400"/>
              </a:spcBef>
            </a:pPr>
            <a:r>
              <a:rPr dirty="0" u="heavy" sz="3850" spc="-114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Line</a:t>
            </a:r>
            <a:r>
              <a:rPr dirty="0" u="heavy" sz="3850" spc="-19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3850" spc="6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Chart</a:t>
            </a:r>
            <a:r>
              <a:rPr dirty="0" sz="3850" spc="-114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22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85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165">
                <a:solidFill>
                  <a:srgbClr val="FFFFFF"/>
                </a:solidFill>
                <a:latin typeface="Trebuchet MS"/>
                <a:cs typeface="Trebuchet MS"/>
              </a:rPr>
              <a:t>plot.</a:t>
            </a:r>
            <a:r>
              <a:rPr dirty="0" sz="38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185">
                <a:solidFill>
                  <a:srgbClr val="FFFFFF"/>
                </a:solidFill>
                <a:latin typeface="Trebuchet MS"/>
                <a:cs typeface="Trebuchet MS"/>
              </a:rPr>
              <a:t>line()</a:t>
            </a:r>
            <a:r>
              <a:rPr dirty="0" sz="3850" spc="-110">
                <a:solidFill>
                  <a:srgbClr val="FFFFFF"/>
                </a:solidFill>
                <a:latin typeface="Trebuchet MS"/>
                <a:cs typeface="Trebuchet MS"/>
              </a:rPr>
              <a:t> function</a:t>
            </a:r>
            <a:r>
              <a:rPr dirty="0" sz="3850" spc="-114">
                <a:solidFill>
                  <a:srgbClr val="FFFFFF"/>
                </a:solidFill>
                <a:latin typeface="Trebuchet MS"/>
                <a:cs typeface="Trebuchet MS"/>
              </a:rPr>
              <a:t> is</a:t>
            </a:r>
            <a:r>
              <a:rPr dirty="0" sz="385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25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dirty="0" sz="38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1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3850" spc="-110">
                <a:solidFill>
                  <a:srgbClr val="FFFFFF"/>
                </a:solidFill>
                <a:latin typeface="Trebuchet MS"/>
                <a:cs typeface="Trebuchet MS"/>
              </a:rPr>
              <a:t> plot </a:t>
            </a:r>
            <a:r>
              <a:rPr dirty="0" sz="3850" spc="-90">
                <a:solidFill>
                  <a:srgbClr val="FFFFFF"/>
                </a:solidFill>
                <a:latin typeface="Trebuchet MS"/>
                <a:cs typeface="Trebuchet MS"/>
              </a:rPr>
              <a:t>series</a:t>
            </a:r>
            <a:r>
              <a:rPr dirty="0" sz="38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12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385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30">
                <a:solidFill>
                  <a:srgbClr val="FFFFFF"/>
                </a:solidFill>
                <a:latin typeface="Trebuchet MS"/>
                <a:cs typeface="Trebuchet MS"/>
              </a:rPr>
              <a:t>DataFrame</a:t>
            </a:r>
            <a:r>
              <a:rPr dirty="0" sz="38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85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dirty="0" sz="385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175">
                <a:solidFill>
                  <a:srgbClr val="FFFFFF"/>
                </a:solidFill>
                <a:latin typeface="Trebuchet MS"/>
                <a:cs typeface="Trebuchet MS"/>
              </a:rPr>
              <a:t>lines. </a:t>
            </a:r>
            <a:r>
              <a:rPr dirty="0" sz="3850" spc="-1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225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dirty="0" sz="38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110">
                <a:solidFill>
                  <a:srgbClr val="FFFFFF"/>
                </a:solidFill>
                <a:latin typeface="Trebuchet MS"/>
                <a:cs typeface="Trebuchet MS"/>
              </a:rPr>
              <a:t>function</a:t>
            </a:r>
            <a:r>
              <a:rPr dirty="0" sz="3850" spc="-114">
                <a:solidFill>
                  <a:srgbClr val="FFFFFF"/>
                </a:solidFill>
                <a:latin typeface="Trebuchet MS"/>
                <a:cs typeface="Trebuchet MS"/>
              </a:rPr>
              <a:t> is useful </a:t>
            </a:r>
            <a:r>
              <a:rPr dirty="0" sz="3850" spc="-1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38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110">
                <a:solidFill>
                  <a:srgbClr val="FFFFFF"/>
                </a:solidFill>
                <a:latin typeface="Trebuchet MS"/>
                <a:cs typeface="Trebuchet MS"/>
              </a:rPr>
              <a:t>plot</a:t>
            </a:r>
            <a:r>
              <a:rPr dirty="0" sz="38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130">
                <a:solidFill>
                  <a:srgbClr val="FFFFFF"/>
                </a:solidFill>
                <a:latin typeface="Trebuchet MS"/>
                <a:cs typeface="Trebuchet MS"/>
              </a:rPr>
              <a:t>lines</a:t>
            </a:r>
            <a:r>
              <a:rPr dirty="0" sz="38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45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dirty="0" sz="38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20">
                <a:solidFill>
                  <a:srgbClr val="FFFFFF"/>
                </a:solidFill>
                <a:latin typeface="Trebuchet MS"/>
                <a:cs typeface="Trebuchet MS"/>
              </a:rPr>
              <a:t>DataFrame's</a:t>
            </a:r>
            <a:r>
              <a:rPr dirty="0" sz="38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85">
                <a:solidFill>
                  <a:srgbClr val="FFFFFF"/>
                </a:solidFill>
                <a:latin typeface="Trebuchet MS"/>
                <a:cs typeface="Trebuchet MS"/>
              </a:rPr>
              <a:t>values</a:t>
            </a:r>
            <a:r>
              <a:rPr dirty="0" sz="38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85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dirty="0" sz="38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75">
                <a:solidFill>
                  <a:srgbClr val="FFFFFF"/>
                </a:solidFill>
                <a:latin typeface="Trebuchet MS"/>
                <a:cs typeface="Trebuchet MS"/>
              </a:rPr>
              <a:t>coordinates.</a:t>
            </a:r>
            <a:endParaRPr sz="385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2453" cy="342428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15395" y="967169"/>
            <a:ext cx="15587344" cy="6502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100" spc="1165" b="0">
                <a:latin typeface="Arial MT"/>
                <a:cs typeface="Arial MT"/>
              </a:rPr>
              <a:t>CHARTS</a:t>
            </a:r>
            <a:r>
              <a:rPr dirty="0" sz="4100" spc="-135" b="0">
                <a:latin typeface="Arial MT"/>
                <a:cs typeface="Arial MT"/>
              </a:rPr>
              <a:t> </a:t>
            </a:r>
            <a:r>
              <a:rPr dirty="0" sz="4100" spc="1160" b="0">
                <a:latin typeface="Arial MT"/>
                <a:cs typeface="Arial MT"/>
              </a:rPr>
              <a:t>FOR</a:t>
            </a:r>
            <a:r>
              <a:rPr dirty="0" sz="4100" spc="-130" b="0">
                <a:latin typeface="Arial MT"/>
                <a:cs typeface="Arial MT"/>
              </a:rPr>
              <a:t> </a:t>
            </a:r>
            <a:r>
              <a:rPr dirty="0" sz="4100" spc="1019" b="0">
                <a:latin typeface="Arial MT"/>
                <a:cs typeface="Arial MT"/>
              </a:rPr>
              <a:t>SHOWING</a:t>
            </a:r>
            <a:r>
              <a:rPr dirty="0" sz="4100" spc="-135" b="0">
                <a:latin typeface="Arial MT"/>
                <a:cs typeface="Arial MT"/>
              </a:rPr>
              <a:t> </a:t>
            </a:r>
            <a:r>
              <a:rPr dirty="0" sz="4100" spc="1330" b="0">
                <a:latin typeface="Arial MT"/>
                <a:cs typeface="Arial MT"/>
              </a:rPr>
              <a:t>cHANGE</a:t>
            </a:r>
            <a:r>
              <a:rPr dirty="0" sz="4100" spc="-130" b="0">
                <a:latin typeface="Arial MT"/>
                <a:cs typeface="Arial MT"/>
              </a:rPr>
              <a:t> </a:t>
            </a:r>
            <a:r>
              <a:rPr dirty="0" sz="4100" spc="1175" b="0">
                <a:latin typeface="Arial MT"/>
                <a:cs typeface="Arial MT"/>
              </a:rPr>
              <a:t>OVER</a:t>
            </a:r>
            <a:r>
              <a:rPr dirty="0" sz="4100" spc="-130" b="0">
                <a:latin typeface="Arial MT"/>
                <a:cs typeface="Arial MT"/>
              </a:rPr>
              <a:t> </a:t>
            </a:r>
            <a:r>
              <a:rPr dirty="0" sz="4100" spc="850" b="0">
                <a:latin typeface="Arial MT"/>
                <a:cs typeface="Arial MT"/>
              </a:rPr>
              <a:t>TIME</a:t>
            </a:r>
            <a:endParaRPr sz="4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44229" y="2693593"/>
            <a:ext cx="2239010" cy="47625"/>
          </a:xfrm>
          <a:custGeom>
            <a:avLst/>
            <a:gdLst/>
            <a:ahLst/>
            <a:cxnLst/>
            <a:rect l="l" t="t" r="r" b="b"/>
            <a:pathLst>
              <a:path w="2239010" h="47625">
                <a:moveTo>
                  <a:pt x="2238603" y="0"/>
                </a:moveTo>
                <a:lnTo>
                  <a:pt x="2085047" y="0"/>
                </a:lnTo>
                <a:lnTo>
                  <a:pt x="0" y="0"/>
                </a:lnTo>
                <a:lnTo>
                  <a:pt x="0" y="47625"/>
                </a:lnTo>
                <a:lnTo>
                  <a:pt x="2085047" y="47625"/>
                </a:lnTo>
                <a:lnTo>
                  <a:pt x="2238603" y="47625"/>
                </a:lnTo>
                <a:lnTo>
                  <a:pt x="22386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09877" y="4465241"/>
            <a:ext cx="153670" cy="47625"/>
          </a:xfrm>
          <a:custGeom>
            <a:avLst/>
            <a:gdLst/>
            <a:ahLst/>
            <a:cxnLst/>
            <a:rect l="l" t="t" r="r" b="b"/>
            <a:pathLst>
              <a:path w="153669" h="47625">
                <a:moveTo>
                  <a:pt x="153554" y="47624"/>
                </a:moveTo>
                <a:lnTo>
                  <a:pt x="0" y="47624"/>
                </a:lnTo>
                <a:lnTo>
                  <a:pt x="0" y="0"/>
                </a:lnTo>
                <a:lnTo>
                  <a:pt x="153554" y="0"/>
                </a:lnTo>
                <a:lnTo>
                  <a:pt x="153554" y="476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05473" y="400396"/>
            <a:ext cx="15801975" cy="66262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180465">
              <a:lnSpc>
                <a:spcPct val="117100"/>
              </a:lnSpc>
              <a:spcBef>
                <a:spcPts val="95"/>
              </a:spcBef>
            </a:pPr>
            <a:r>
              <a:rPr dirty="0" u="heavy" sz="3950" spc="-10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Folium</a:t>
            </a:r>
            <a:r>
              <a:rPr dirty="0" u="heavy" sz="3950" spc="-2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sz="3950" spc="-395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dirty="0" sz="395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-235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dirty="0" sz="39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-75">
                <a:solidFill>
                  <a:srgbClr val="FFFFFF"/>
                </a:solidFill>
                <a:latin typeface="Trebuchet MS"/>
                <a:cs typeface="Trebuchet MS"/>
              </a:rPr>
              <a:t>allows</a:t>
            </a:r>
            <a:r>
              <a:rPr dirty="0" sz="395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-12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39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-10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395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-95">
                <a:solidFill>
                  <a:srgbClr val="FFFFFF"/>
                </a:solidFill>
                <a:latin typeface="Trebuchet MS"/>
                <a:cs typeface="Trebuchet MS"/>
              </a:rPr>
              <a:t>manipulate</a:t>
            </a:r>
            <a:r>
              <a:rPr dirty="0" sz="395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-165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dirty="0" sz="39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3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395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-18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39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90">
                <a:solidFill>
                  <a:srgbClr val="FFFFFF"/>
                </a:solidFill>
                <a:latin typeface="Trebuchet MS"/>
                <a:cs typeface="Trebuchet MS"/>
              </a:rPr>
              <a:t>Geopandas</a:t>
            </a:r>
            <a:r>
              <a:rPr dirty="0" sz="395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3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3950" spc="-1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-254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950" spc="-22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950" spc="-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950" spc="-14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950" spc="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950" spc="-30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950" spc="-22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950" spc="-75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3950" spc="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9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-22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950" spc="-2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9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5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950" spc="-14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9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1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9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-39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95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950" spc="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950" spc="-114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3950" spc="-30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95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950" spc="-2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9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-26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950" spc="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950" spc="6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39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-254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950" spc="-22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950" spc="1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9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-10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3950" spc="5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950" spc="-30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950" spc="-22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950" spc="-14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950" spc="-26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950" spc="-39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3950">
              <a:latin typeface="Trebuchet MS"/>
              <a:cs typeface="Trebuchet MS"/>
            </a:endParaRPr>
          </a:p>
          <a:p>
            <a:pPr marL="12700" marR="5080">
              <a:lnSpc>
                <a:spcPct val="117100"/>
              </a:lnSpc>
              <a:spcBef>
                <a:spcPts val="1875"/>
              </a:spcBef>
            </a:pPr>
            <a:r>
              <a:rPr dirty="0" sz="3950" spc="114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9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u="heavy" sz="3950" spc="-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Choro</a:t>
            </a:r>
            <a:r>
              <a:rPr dirty="0" sz="3950" spc="-5" b="1">
                <a:solidFill>
                  <a:srgbClr val="FFFFFF"/>
                </a:solidFill>
                <a:latin typeface="Trebuchet MS"/>
                <a:cs typeface="Trebuchet MS"/>
              </a:rPr>
              <a:t>pleth</a:t>
            </a:r>
            <a:r>
              <a:rPr dirty="0" sz="3950" spc="-19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380" b="1">
                <a:solidFill>
                  <a:srgbClr val="FFFFFF"/>
                </a:solidFill>
                <a:latin typeface="Trebuchet MS"/>
                <a:cs typeface="Trebuchet MS"/>
              </a:rPr>
              <a:t>Map</a:t>
            </a:r>
            <a:r>
              <a:rPr dirty="0" sz="3950" spc="-1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-114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3950" spc="1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9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-10">
                <a:solidFill>
                  <a:srgbClr val="FFFFFF"/>
                </a:solidFill>
                <a:latin typeface="Trebuchet MS"/>
                <a:cs typeface="Trebuchet MS"/>
              </a:rPr>
              <a:t>map</a:t>
            </a:r>
            <a:r>
              <a:rPr dirty="0" sz="39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5">
                <a:solidFill>
                  <a:srgbClr val="FFFFFF"/>
                </a:solidFill>
                <a:latin typeface="Trebuchet MS"/>
                <a:cs typeface="Trebuchet MS"/>
              </a:rPr>
              <a:t>composed</a:t>
            </a:r>
            <a:r>
              <a:rPr dirty="0" sz="395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-3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39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-50">
                <a:solidFill>
                  <a:srgbClr val="FFFFFF"/>
                </a:solidFill>
                <a:latin typeface="Trebuchet MS"/>
                <a:cs typeface="Trebuchet MS"/>
              </a:rPr>
              <a:t>colored</a:t>
            </a:r>
            <a:r>
              <a:rPr dirty="0" sz="39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-75">
                <a:solidFill>
                  <a:srgbClr val="FFFFFF"/>
                </a:solidFill>
                <a:latin typeface="Trebuchet MS"/>
                <a:cs typeface="Trebuchet MS"/>
              </a:rPr>
              <a:t>polygons.</a:t>
            </a:r>
            <a:r>
              <a:rPr dirty="0" sz="39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-25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3950" spc="-114">
                <a:solidFill>
                  <a:srgbClr val="FFFFFF"/>
                </a:solidFill>
                <a:latin typeface="Trebuchet MS"/>
                <a:cs typeface="Trebuchet MS"/>
              </a:rPr>
              <a:t> is </a:t>
            </a:r>
            <a:r>
              <a:rPr dirty="0" sz="3950" spc="-25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dirty="0" sz="39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-105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3950" spc="-1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-110">
                <a:solidFill>
                  <a:srgbClr val="FFFFFF"/>
                </a:solidFill>
                <a:latin typeface="Trebuchet MS"/>
                <a:cs typeface="Trebuchet MS"/>
              </a:rPr>
              <a:t>represent</a:t>
            </a:r>
            <a:r>
              <a:rPr dirty="0" sz="39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-55">
                <a:solidFill>
                  <a:srgbClr val="FFFFFF"/>
                </a:solidFill>
                <a:latin typeface="Trebuchet MS"/>
                <a:cs typeface="Trebuchet MS"/>
              </a:rPr>
              <a:t>spatial</a:t>
            </a:r>
            <a:r>
              <a:rPr dirty="0" sz="39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-105">
                <a:solidFill>
                  <a:srgbClr val="FFFFFF"/>
                </a:solidFill>
                <a:latin typeface="Trebuchet MS"/>
                <a:cs typeface="Trebuchet MS"/>
              </a:rPr>
              <a:t>variations</a:t>
            </a:r>
            <a:r>
              <a:rPr dirty="0" sz="39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-3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39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1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9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-135">
                <a:solidFill>
                  <a:srgbClr val="FFFFFF"/>
                </a:solidFill>
                <a:latin typeface="Trebuchet MS"/>
                <a:cs typeface="Trebuchet MS"/>
              </a:rPr>
              <a:t>quantity</a:t>
            </a:r>
            <a:endParaRPr sz="3950">
              <a:latin typeface="Trebuchet MS"/>
              <a:cs typeface="Trebuchet MS"/>
            </a:endParaRPr>
          </a:p>
          <a:p>
            <a:pPr marL="12700" marR="1631950">
              <a:lnSpc>
                <a:spcPct val="117100"/>
              </a:lnSpc>
              <a:spcBef>
                <a:spcPts val="2850"/>
              </a:spcBef>
            </a:pPr>
            <a:r>
              <a:rPr dirty="0" sz="3950" spc="114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9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u="heavy" sz="3950" spc="5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heatma</a:t>
            </a:r>
            <a:r>
              <a:rPr dirty="0" sz="3950" spc="55" b="1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3950" spc="-1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-114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3950" spc="1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9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-180">
                <a:solidFill>
                  <a:srgbClr val="FFFFFF"/>
                </a:solidFill>
                <a:latin typeface="Trebuchet MS"/>
                <a:cs typeface="Trebuchet MS"/>
              </a:rPr>
              <a:t>matrix</a:t>
            </a:r>
            <a:r>
              <a:rPr dirty="0" sz="395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-160">
                <a:solidFill>
                  <a:srgbClr val="FFFFFF"/>
                </a:solidFill>
                <a:latin typeface="Trebuchet MS"/>
                <a:cs typeface="Trebuchet MS"/>
              </a:rPr>
              <a:t>kind</a:t>
            </a:r>
            <a:r>
              <a:rPr dirty="0" sz="39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-3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39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-40">
                <a:solidFill>
                  <a:srgbClr val="FFFFFF"/>
                </a:solidFill>
                <a:latin typeface="Trebuchet MS"/>
                <a:cs typeface="Trebuchet MS"/>
              </a:rPr>
              <a:t>2-dimensional</a:t>
            </a:r>
            <a:r>
              <a:rPr dirty="0" sz="39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-85">
                <a:solidFill>
                  <a:srgbClr val="FFFFFF"/>
                </a:solidFill>
                <a:latin typeface="Trebuchet MS"/>
                <a:cs typeface="Trebuchet MS"/>
              </a:rPr>
              <a:t>figure</a:t>
            </a:r>
            <a:r>
              <a:rPr dirty="0" sz="39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-95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dirty="0" sz="395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-40">
                <a:solidFill>
                  <a:srgbClr val="FFFFFF"/>
                </a:solidFill>
                <a:latin typeface="Trebuchet MS"/>
                <a:cs typeface="Trebuchet MS"/>
              </a:rPr>
              <a:t>gives</a:t>
            </a:r>
            <a:r>
              <a:rPr dirty="0" sz="39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185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3950" spc="-1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-110">
                <a:solidFill>
                  <a:srgbClr val="FFFFFF"/>
                </a:solidFill>
                <a:latin typeface="Trebuchet MS"/>
                <a:cs typeface="Trebuchet MS"/>
              </a:rPr>
              <a:t>visualisation</a:t>
            </a:r>
            <a:r>
              <a:rPr dirty="0" sz="39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-3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3950" spc="-120">
                <a:solidFill>
                  <a:srgbClr val="FFFFFF"/>
                </a:solidFill>
                <a:latin typeface="Trebuchet MS"/>
                <a:cs typeface="Trebuchet MS"/>
              </a:rPr>
              <a:t> numerical </a:t>
            </a:r>
            <a:r>
              <a:rPr dirty="0" sz="3950" spc="3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39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-18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39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-13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9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-155">
                <a:solidFill>
                  <a:srgbClr val="FFFFFF"/>
                </a:solidFill>
                <a:latin typeface="Trebuchet MS"/>
                <a:cs typeface="Trebuchet MS"/>
              </a:rPr>
              <a:t>form</a:t>
            </a:r>
            <a:r>
              <a:rPr dirty="0" sz="39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-3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39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-100">
                <a:solidFill>
                  <a:srgbClr val="FFFFFF"/>
                </a:solidFill>
                <a:latin typeface="Trebuchet MS"/>
                <a:cs typeface="Trebuchet MS"/>
              </a:rPr>
              <a:t>cells</a:t>
            </a:r>
            <a:endParaRPr sz="3950">
              <a:latin typeface="Trebuchet MS"/>
              <a:cs typeface="Trebuchet MS"/>
            </a:endParaRPr>
          </a:p>
          <a:p>
            <a:pPr marL="12700" marR="1066800">
              <a:lnSpc>
                <a:spcPct val="117100"/>
              </a:lnSpc>
              <a:spcBef>
                <a:spcPts val="2850"/>
              </a:spcBef>
            </a:pPr>
            <a:r>
              <a:rPr dirty="0" sz="3950" spc="1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u="heavy" sz="3950" spc="-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3950" spc="5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Waffle</a:t>
            </a:r>
            <a:r>
              <a:rPr dirty="0" u="heavy" sz="3950" spc="-19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3950" spc="7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Chart</a:t>
            </a:r>
            <a:r>
              <a:rPr dirty="0" sz="3950" spc="-114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-114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39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1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9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-25">
                <a:solidFill>
                  <a:srgbClr val="FFFFFF"/>
                </a:solidFill>
                <a:latin typeface="Trebuchet MS"/>
                <a:cs typeface="Trebuchet MS"/>
              </a:rPr>
              <a:t>gripping</a:t>
            </a:r>
            <a:r>
              <a:rPr dirty="0" sz="3950" spc="-114">
                <a:solidFill>
                  <a:srgbClr val="FFFFFF"/>
                </a:solidFill>
                <a:latin typeface="Trebuchet MS"/>
                <a:cs typeface="Trebuchet MS"/>
              </a:rPr>
              <a:t> visualization </a:t>
            </a:r>
            <a:r>
              <a:rPr dirty="0" sz="3950" spc="-85">
                <a:solidFill>
                  <a:srgbClr val="FFFFFF"/>
                </a:solidFill>
                <a:latin typeface="Trebuchet MS"/>
                <a:cs typeface="Trebuchet MS"/>
              </a:rPr>
              <a:t>technique</a:t>
            </a:r>
            <a:r>
              <a:rPr dirty="0" sz="39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-125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3950" spc="-114">
                <a:solidFill>
                  <a:srgbClr val="FFFFFF"/>
                </a:solidFill>
                <a:latin typeface="Trebuchet MS"/>
                <a:cs typeface="Trebuchet MS"/>
              </a:rPr>
              <a:t> is </a:t>
            </a:r>
            <a:r>
              <a:rPr dirty="0" sz="3950" spc="-170">
                <a:solidFill>
                  <a:srgbClr val="FFFFFF"/>
                </a:solidFill>
                <a:latin typeface="Trebuchet MS"/>
                <a:cs typeface="Trebuchet MS"/>
              </a:rPr>
              <a:t>normally </a:t>
            </a:r>
            <a:r>
              <a:rPr dirty="0" sz="3950" spc="-1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-35">
                <a:solidFill>
                  <a:srgbClr val="FFFFFF"/>
                </a:solidFill>
                <a:latin typeface="Trebuchet MS"/>
                <a:cs typeface="Trebuchet MS"/>
              </a:rPr>
              <a:t>created</a:t>
            </a:r>
            <a:r>
              <a:rPr dirty="0" sz="39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-10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39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-75">
                <a:solidFill>
                  <a:srgbClr val="FFFFFF"/>
                </a:solidFill>
                <a:latin typeface="Trebuchet MS"/>
                <a:cs typeface="Trebuchet MS"/>
              </a:rPr>
              <a:t>display</a:t>
            </a:r>
            <a:r>
              <a:rPr dirty="0" sz="39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-30">
                <a:solidFill>
                  <a:srgbClr val="FFFFFF"/>
                </a:solidFill>
                <a:latin typeface="Trebuchet MS"/>
                <a:cs typeface="Trebuchet MS"/>
              </a:rPr>
              <a:t>progress</a:t>
            </a:r>
            <a:r>
              <a:rPr dirty="0" sz="39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-55">
                <a:solidFill>
                  <a:srgbClr val="FFFFFF"/>
                </a:solidFill>
                <a:latin typeface="Trebuchet MS"/>
                <a:cs typeface="Trebuchet MS"/>
              </a:rPr>
              <a:t>towards</a:t>
            </a:r>
            <a:r>
              <a:rPr dirty="0" sz="39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-30">
                <a:solidFill>
                  <a:srgbClr val="FFFFFF"/>
                </a:solidFill>
                <a:latin typeface="Trebuchet MS"/>
                <a:cs typeface="Trebuchet MS"/>
              </a:rPr>
              <a:t>goals.</a:t>
            </a:r>
            <a:endParaRPr sz="395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78113" y="6814326"/>
            <a:ext cx="5409885" cy="347267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82355" y="7043753"/>
            <a:ext cx="3295649" cy="324324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799" y="1534376"/>
            <a:ext cx="7686674" cy="55340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21715" y="1713059"/>
            <a:ext cx="7639049" cy="53530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807849" y="7583204"/>
            <a:ext cx="7265670" cy="1076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900" spc="1689">
                <a:solidFill>
                  <a:srgbClr val="FFFFFF"/>
                </a:solidFill>
                <a:latin typeface="Arial MT"/>
                <a:cs typeface="Arial MT"/>
              </a:rPr>
              <a:t>HISTOGRAM</a:t>
            </a:r>
            <a:endParaRPr sz="69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5530" y="7585109"/>
            <a:ext cx="7767955" cy="1168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0" spc="2465">
                <a:solidFill>
                  <a:srgbClr val="FFFFFF"/>
                </a:solidFill>
                <a:latin typeface="Arial MT"/>
                <a:cs typeface="Arial MT"/>
              </a:rPr>
              <a:t>BAR</a:t>
            </a:r>
            <a:r>
              <a:rPr dirty="0" sz="7500" spc="-30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7500" spc="2420">
                <a:solidFill>
                  <a:srgbClr val="FFFFFF"/>
                </a:solidFill>
                <a:latin typeface="Arial MT"/>
                <a:cs typeface="Arial MT"/>
              </a:rPr>
              <a:t>cHART</a:t>
            </a:r>
            <a:endParaRPr sz="75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996545" cy="9825990"/>
            <a:chOff x="0" y="0"/>
            <a:chExt cx="12996545" cy="98259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996406" cy="504068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7644" y="4672658"/>
              <a:ext cx="7734299" cy="515302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751481" y="113520"/>
            <a:ext cx="7124700" cy="32258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 indent="1343025">
              <a:lnSpc>
                <a:spcPct val="116700"/>
              </a:lnSpc>
              <a:spcBef>
                <a:spcPts val="95"/>
              </a:spcBef>
            </a:pPr>
            <a:r>
              <a:rPr dirty="0" sz="9000" spc="2685" b="0">
                <a:latin typeface="Arial MT"/>
                <a:cs typeface="Arial MT"/>
              </a:rPr>
              <a:t>DATA </a:t>
            </a:r>
            <a:r>
              <a:rPr dirty="0" sz="9000" spc="2690" b="0">
                <a:latin typeface="Arial MT"/>
                <a:cs typeface="Arial MT"/>
              </a:rPr>
              <a:t> </a:t>
            </a:r>
            <a:r>
              <a:rPr dirty="0" sz="9000" spc="2840" b="0">
                <a:latin typeface="Arial MT"/>
                <a:cs typeface="Arial MT"/>
              </a:rPr>
              <a:t>ScIENcE</a:t>
            </a:r>
            <a:endParaRPr sz="9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64236" y="4558287"/>
            <a:ext cx="8879840" cy="44538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-635">
              <a:lnSpc>
                <a:spcPct val="116900"/>
              </a:lnSpc>
              <a:spcBef>
                <a:spcPts val="100"/>
              </a:spcBef>
            </a:pPr>
            <a:r>
              <a:rPr dirty="0" sz="3550" spc="50">
                <a:solidFill>
                  <a:srgbClr val="FFFFFF"/>
                </a:solidFill>
                <a:latin typeface="Lucida Sans Unicode"/>
                <a:cs typeface="Lucida Sans Unicode"/>
              </a:rPr>
              <a:t>Data </a:t>
            </a:r>
            <a:r>
              <a:rPr dirty="0" sz="3550" spc="45">
                <a:solidFill>
                  <a:srgbClr val="FFFFFF"/>
                </a:solidFill>
                <a:latin typeface="Lucida Sans Unicode"/>
                <a:cs typeface="Lucida Sans Unicode"/>
              </a:rPr>
              <a:t>science </a:t>
            </a:r>
            <a:r>
              <a:rPr dirty="0" sz="3550" spc="-60">
                <a:solidFill>
                  <a:srgbClr val="FFFFFF"/>
                </a:solidFill>
                <a:latin typeface="Lucida Sans Unicode"/>
                <a:cs typeface="Lucida Sans Unicode"/>
              </a:rPr>
              <a:t>is </a:t>
            </a:r>
            <a:r>
              <a:rPr dirty="0" sz="3550" spc="10">
                <a:solidFill>
                  <a:srgbClr val="FFFFFF"/>
                </a:solidFill>
                <a:latin typeface="Lucida Sans Unicode"/>
                <a:cs typeface="Lucida Sans Unicode"/>
              </a:rPr>
              <a:t>an </a:t>
            </a:r>
            <a:r>
              <a:rPr dirty="0" sz="3550" spc="20">
                <a:solidFill>
                  <a:srgbClr val="FFFFFF"/>
                </a:solidFill>
                <a:latin typeface="Lucida Sans Unicode"/>
                <a:cs typeface="Lucida Sans Unicode"/>
              </a:rPr>
              <a:t>interdisciplinary field </a:t>
            </a:r>
            <a:r>
              <a:rPr dirty="0" sz="3550" spc="-1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70">
                <a:solidFill>
                  <a:srgbClr val="FFFFFF"/>
                </a:solidFill>
                <a:latin typeface="Lucida Sans Unicode"/>
                <a:cs typeface="Lucida Sans Unicode"/>
              </a:rPr>
              <a:t>that </a:t>
            </a:r>
            <a:r>
              <a:rPr dirty="0" sz="3550" spc="-10">
                <a:solidFill>
                  <a:srgbClr val="FFFFFF"/>
                </a:solidFill>
                <a:latin typeface="Lucida Sans Unicode"/>
                <a:cs typeface="Lucida Sans Unicode"/>
              </a:rPr>
              <a:t>uses </a:t>
            </a:r>
            <a:r>
              <a:rPr dirty="0" sz="3550" spc="30">
                <a:solidFill>
                  <a:srgbClr val="FFFFFF"/>
                </a:solidFill>
                <a:latin typeface="Lucida Sans Unicode"/>
                <a:cs typeface="Lucida Sans Unicode"/>
              </a:rPr>
              <a:t>scientific </a:t>
            </a:r>
            <a:r>
              <a:rPr dirty="0" sz="3550">
                <a:solidFill>
                  <a:srgbClr val="FFFFFF"/>
                </a:solidFill>
                <a:latin typeface="Lucida Sans Unicode"/>
                <a:cs typeface="Lucida Sans Unicode"/>
              </a:rPr>
              <a:t>methods, </a:t>
            </a:r>
            <a:r>
              <a:rPr dirty="0" sz="3550" spc="5">
                <a:solidFill>
                  <a:srgbClr val="FFFFFF"/>
                </a:solidFill>
                <a:latin typeface="Lucida Sans Unicode"/>
                <a:cs typeface="Lucida Sans Unicode"/>
              </a:rPr>
              <a:t>processes, </a:t>
            </a:r>
            <a:r>
              <a:rPr dirty="0" sz="3550" spc="-1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20">
                <a:solidFill>
                  <a:srgbClr val="FFFFFF"/>
                </a:solidFill>
                <a:latin typeface="Lucida Sans Unicode"/>
                <a:cs typeface="Lucida Sans Unicode"/>
              </a:rPr>
              <a:t>algorithms </a:t>
            </a:r>
            <a:r>
              <a:rPr dirty="0" sz="3550" spc="25">
                <a:solidFill>
                  <a:srgbClr val="FFFFFF"/>
                </a:solidFill>
                <a:latin typeface="Lucida Sans Unicode"/>
                <a:cs typeface="Lucida Sans Unicode"/>
              </a:rPr>
              <a:t>and systems </a:t>
            </a:r>
            <a:r>
              <a:rPr dirty="0" sz="3550" spc="75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dirty="0" sz="3550" spc="20">
                <a:solidFill>
                  <a:srgbClr val="FFFFFF"/>
                </a:solidFill>
                <a:latin typeface="Lucida Sans Unicode"/>
                <a:cs typeface="Lucida Sans Unicode"/>
              </a:rPr>
              <a:t>extract or </a:t>
            </a:r>
            <a:r>
              <a:rPr dirty="0" sz="3550" spc="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10">
                <a:solidFill>
                  <a:srgbClr val="FFFFFF"/>
                </a:solidFill>
                <a:latin typeface="Lucida Sans Unicode"/>
                <a:cs typeface="Lucida Sans Unicode"/>
              </a:rPr>
              <a:t>extrapolate</a:t>
            </a:r>
            <a:r>
              <a:rPr dirty="0" sz="3550" spc="-25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30">
                <a:solidFill>
                  <a:srgbClr val="FFFFFF"/>
                </a:solidFill>
                <a:latin typeface="Lucida Sans Unicode"/>
                <a:cs typeface="Lucida Sans Unicode"/>
              </a:rPr>
              <a:t>knowledge</a:t>
            </a:r>
            <a:r>
              <a:rPr dirty="0" sz="3550" spc="-25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25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3550" spc="-25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45">
                <a:solidFill>
                  <a:srgbClr val="FFFFFF"/>
                </a:solidFill>
                <a:latin typeface="Lucida Sans Unicode"/>
                <a:cs typeface="Lucida Sans Unicode"/>
              </a:rPr>
              <a:t>insights</a:t>
            </a:r>
            <a:r>
              <a:rPr dirty="0" sz="3550" spc="-25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10">
                <a:solidFill>
                  <a:srgbClr val="FFFFFF"/>
                </a:solidFill>
                <a:latin typeface="Lucida Sans Unicode"/>
                <a:cs typeface="Lucida Sans Unicode"/>
              </a:rPr>
              <a:t>from </a:t>
            </a:r>
            <a:r>
              <a:rPr dirty="0" sz="3550" spc="-1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20">
                <a:solidFill>
                  <a:srgbClr val="FFFFFF"/>
                </a:solidFill>
                <a:latin typeface="Lucida Sans Unicode"/>
                <a:cs typeface="Lucida Sans Unicode"/>
              </a:rPr>
              <a:t>noisy,</a:t>
            </a:r>
            <a:r>
              <a:rPr dirty="0" sz="3550" spc="-25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50">
                <a:solidFill>
                  <a:srgbClr val="FFFFFF"/>
                </a:solidFill>
                <a:latin typeface="Lucida Sans Unicode"/>
                <a:cs typeface="Lucida Sans Unicode"/>
              </a:rPr>
              <a:t>structured</a:t>
            </a:r>
            <a:r>
              <a:rPr dirty="0" sz="3550" spc="-25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25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3550" spc="-25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40">
                <a:solidFill>
                  <a:srgbClr val="FFFFFF"/>
                </a:solidFill>
                <a:latin typeface="Lucida Sans Unicode"/>
                <a:cs typeface="Lucida Sans Unicode"/>
              </a:rPr>
              <a:t>unstructured</a:t>
            </a:r>
            <a:r>
              <a:rPr dirty="0" sz="3550" spc="-25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5">
                <a:solidFill>
                  <a:srgbClr val="FFFFFF"/>
                </a:solidFill>
                <a:latin typeface="Lucida Sans Unicode"/>
                <a:cs typeface="Lucida Sans Unicode"/>
              </a:rPr>
              <a:t>data,  </a:t>
            </a:r>
            <a:r>
              <a:rPr dirty="0" sz="3550" spc="25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3550" spc="-25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60">
                <a:solidFill>
                  <a:srgbClr val="FFFFFF"/>
                </a:solidFill>
                <a:latin typeface="Lucida Sans Unicode"/>
                <a:cs typeface="Lucida Sans Unicode"/>
              </a:rPr>
              <a:t>apply</a:t>
            </a:r>
            <a:r>
              <a:rPr dirty="0" sz="3550" spc="-25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30">
                <a:solidFill>
                  <a:srgbClr val="FFFFFF"/>
                </a:solidFill>
                <a:latin typeface="Lucida Sans Unicode"/>
                <a:cs typeface="Lucida Sans Unicode"/>
              </a:rPr>
              <a:t>knowledge</a:t>
            </a:r>
            <a:r>
              <a:rPr dirty="0" sz="3550" spc="-25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10">
                <a:solidFill>
                  <a:srgbClr val="FFFFFF"/>
                </a:solidFill>
                <a:latin typeface="Lucida Sans Unicode"/>
                <a:cs typeface="Lucida Sans Unicode"/>
              </a:rPr>
              <a:t>from</a:t>
            </a:r>
            <a:r>
              <a:rPr dirty="0" sz="3550" spc="-25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55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dirty="0" sz="3550" spc="-25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25">
                <a:solidFill>
                  <a:srgbClr val="FFFFFF"/>
                </a:solidFill>
                <a:latin typeface="Lucida Sans Unicode"/>
                <a:cs typeface="Lucida Sans Unicode"/>
              </a:rPr>
              <a:t>across</a:t>
            </a:r>
            <a:r>
              <a:rPr dirty="0" sz="3550" spc="-25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15">
                <a:solidFill>
                  <a:srgbClr val="FFFFFF"/>
                </a:solidFill>
                <a:latin typeface="Lucida Sans Unicode"/>
                <a:cs typeface="Lucida Sans Unicode"/>
              </a:rPr>
              <a:t>a  </a:t>
            </a:r>
            <a:r>
              <a:rPr dirty="0" sz="3550" spc="30">
                <a:solidFill>
                  <a:srgbClr val="FFFFFF"/>
                </a:solidFill>
                <a:latin typeface="Lucida Sans Unicode"/>
                <a:cs typeface="Lucida Sans Unicode"/>
              </a:rPr>
              <a:t>broad</a:t>
            </a:r>
            <a:r>
              <a:rPr dirty="0" sz="3550" spc="-25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30">
                <a:solidFill>
                  <a:srgbClr val="FFFFFF"/>
                </a:solidFill>
                <a:latin typeface="Lucida Sans Unicode"/>
                <a:cs typeface="Lucida Sans Unicode"/>
              </a:rPr>
              <a:t>range</a:t>
            </a:r>
            <a:r>
              <a:rPr dirty="0" sz="3550" spc="-25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35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3550" spc="-25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25">
                <a:solidFill>
                  <a:srgbClr val="FFFFFF"/>
                </a:solidFill>
                <a:latin typeface="Lucida Sans Unicode"/>
                <a:cs typeface="Lucida Sans Unicode"/>
              </a:rPr>
              <a:t>application</a:t>
            </a:r>
            <a:r>
              <a:rPr dirty="0" sz="3550" spc="-25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10">
                <a:solidFill>
                  <a:srgbClr val="FFFFFF"/>
                </a:solidFill>
                <a:latin typeface="Lucida Sans Unicode"/>
                <a:cs typeface="Lucida Sans Unicode"/>
              </a:rPr>
              <a:t>domains</a:t>
            </a:r>
            <a:endParaRPr sz="35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9953" y="816747"/>
            <a:ext cx="6476999" cy="61721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21715" y="1650521"/>
            <a:ext cx="8172449" cy="53339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543060" y="7465093"/>
            <a:ext cx="5795010" cy="2463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25245" marR="5080" indent="-1313180">
              <a:lnSpc>
                <a:spcPct val="115900"/>
              </a:lnSpc>
              <a:spcBef>
                <a:spcPts val="100"/>
              </a:spcBef>
            </a:pPr>
            <a:r>
              <a:rPr dirty="0" sz="6900" spc="1845">
                <a:solidFill>
                  <a:srgbClr val="FFFFFF"/>
                </a:solidFill>
                <a:latin typeface="Arial MT"/>
                <a:cs typeface="Arial MT"/>
              </a:rPr>
              <a:t>ScATTER  </a:t>
            </a:r>
            <a:r>
              <a:rPr dirty="0" sz="6900" spc="1680">
                <a:solidFill>
                  <a:srgbClr val="FFFFFF"/>
                </a:solidFill>
                <a:latin typeface="Arial MT"/>
                <a:cs typeface="Arial MT"/>
              </a:rPr>
              <a:t>PLOT</a:t>
            </a:r>
            <a:endParaRPr sz="69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58553" y="7585112"/>
            <a:ext cx="7021830" cy="1168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0" spc="1620">
                <a:solidFill>
                  <a:srgbClr val="FFFFFF"/>
                </a:solidFill>
                <a:latin typeface="Arial MT"/>
                <a:cs typeface="Arial MT"/>
              </a:rPr>
              <a:t>PIE</a:t>
            </a:r>
            <a:r>
              <a:rPr dirty="0" sz="7500" spc="-3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7500" spc="2420">
                <a:solidFill>
                  <a:srgbClr val="FFFFFF"/>
                </a:solidFill>
                <a:latin typeface="Arial MT"/>
                <a:cs typeface="Arial MT"/>
              </a:rPr>
              <a:t>cHART</a:t>
            </a:r>
            <a:endParaRPr sz="75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86956" y="1378866"/>
            <a:ext cx="8105774" cy="55911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7120" y="1534273"/>
            <a:ext cx="7743824" cy="52768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424598" y="7583204"/>
            <a:ext cx="4562475" cy="1076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900" spc="1605">
                <a:solidFill>
                  <a:srgbClr val="FFFFFF"/>
                </a:solidFill>
                <a:latin typeface="Arial MT"/>
                <a:cs typeface="Arial MT"/>
              </a:rPr>
              <a:t>FOLIUM</a:t>
            </a:r>
            <a:endParaRPr sz="69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72969" y="7585109"/>
            <a:ext cx="7793355" cy="1168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0" spc="1585" b="0">
                <a:latin typeface="Arial MT"/>
                <a:cs typeface="Arial MT"/>
              </a:rPr>
              <a:t>LINE</a:t>
            </a:r>
            <a:r>
              <a:rPr dirty="0" sz="7500" spc="-300" b="0">
                <a:latin typeface="Arial MT"/>
                <a:cs typeface="Arial MT"/>
              </a:rPr>
              <a:t> </a:t>
            </a:r>
            <a:r>
              <a:rPr dirty="0" sz="7500" spc="2420" b="0">
                <a:latin typeface="Arial MT"/>
                <a:cs typeface="Arial MT"/>
              </a:rPr>
              <a:t>cHART</a:t>
            </a:r>
            <a:endParaRPr sz="75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624" y="1305285"/>
            <a:ext cx="9239249" cy="56864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43523" y="1695810"/>
            <a:ext cx="7505699" cy="52958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876935" y="7583203"/>
            <a:ext cx="6168390" cy="1076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900" spc="2250">
                <a:solidFill>
                  <a:srgbClr val="FFFFFF"/>
                </a:solidFill>
                <a:latin typeface="Arial MT"/>
                <a:cs typeface="Arial MT"/>
              </a:rPr>
              <a:t>HEATMAp</a:t>
            </a:r>
            <a:endParaRPr sz="69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1370" y="7578093"/>
            <a:ext cx="8961755" cy="1062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800" spc="1960">
                <a:solidFill>
                  <a:srgbClr val="FFFFFF"/>
                </a:solidFill>
                <a:latin typeface="Arial MT"/>
                <a:cs typeface="Arial MT"/>
              </a:rPr>
              <a:t>cHLOROpLETH</a:t>
            </a:r>
            <a:endParaRPr sz="6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1271" y="1221177"/>
            <a:ext cx="14925674" cy="53720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5777" y="7591582"/>
            <a:ext cx="9652635" cy="1061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800" spc="2270" b="0">
                <a:latin typeface="Arial MT"/>
                <a:cs typeface="Arial MT"/>
              </a:rPr>
              <a:t>WAFFLE</a:t>
            </a:r>
            <a:r>
              <a:rPr dirty="0" sz="6800" spc="-280" b="0">
                <a:latin typeface="Arial MT"/>
                <a:cs typeface="Arial MT"/>
              </a:rPr>
              <a:t> </a:t>
            </a:r>
            <a:r>
              <a:rPr dirty="0" sz="6800" spc="2190" b="0">
                <a:latin typeface="Arial MT"/>
                <a:cs typeface="Arial MT"/>
              </a:rPr>
              <a:t>cHART</a:t>
            </a:r>
            <a:endParaRPr sz="6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771" y="4740113"/>
            <a:ext cx="7848599" cy="42290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701224" y="641323"/>
            <a:ext cx="10885805" cy="36639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838835" marR="5080" indent="-826769">
              <a:lnSpc>
                <a:spcPct val="116500"/>
              </a:lnSpc>
              <a:spcBef>
                <a:spcPts val="95"/>
              </a:spcBef>
            </a:pPr>
            <a:r>
              <a:rPr dirty="0" sz="10250" spc="465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dirty="0" sz="10250" spc="295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sz="10250" spc="307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dirty="0" sz="10250" spc="295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dirty="0" sz="10250" spc="35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sz="10250" spc="4975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dirty="0" sz="10250" spc="1989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10250" spc="35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sz="10250" spc="3629">
                <a:solidFill>
                  <a:srgbClr val="FFFFFF"/>
                </a:solidFill>
                <a:latin typeface="Arial MT"/>
                <a:cs typeface="Arial MT"/>
              </a:rPr>
              <a:t>V</a:t>
            </a:r>
            <a:r>
              <a:rPr dirty="0" sz="10250" spc="1875">
                <a:solidFill>
                  <a:srgbClr val="FFFFFF"/>
                </a:solidFill>
                <a:latin typeface="Arial MT"/>
                <a:cs typeface="Arial MT"/>
              </a:rPr>
              <a:t>E  </a:t>
            </a:r>
            <a:r>
              <a:rPr dirty="0" sz="10250" spc="2790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endParaRPr sz="1025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48113" y="5277640"/>
            <a:ext cx="6901180" cy="3311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5900"/>
              </a:lnSpc>
              <a:spcBef>
                <a:spcPts val="100"/>
              </a:spcBef>
            </a:pPr>
            <a:r>
              <a:rPr dirty="0" sz="6200" spc="-235">
                <a:solidFill>
                  <a:srgbClr val="FFFFFF"/>
                </a:solidFill>
                <a:latin typeface="Trebuchet MS"/>
                <a:cs typeface="Trebuchet MS"/>
              </a:rPr>
              <a:t>Build</a:t>
            </a:r>
            <a:r>
              <a:rPr dirty="0" sz="620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6200" spc="-15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dirty="0" sz="62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6200" spc="-8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dirty="0" sz="620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6200" spc="-445">
                <a:solidFill>
                  <a:srgbClr val="FFFFFF"/>
                </a:solidFill>
                <a:latin typeface="Trebuchet MS"/>
                <a:cs typeface="Trebuchet MS"/>
              </a:rPr>
              <a:t>ml </a:t>
            </a:r>
            <a:r>
              <a:rPr dirty="0" sz="6200" spc="-18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6200" spc="-180">
                <a:solidFill>
                  <a:srgbClr val="FFFFFF"/>
                </a:solidFill>
                <a:latin typeface="Trebuchet MS"/>
                <a:cs typeface="Trebuchet MS"/>
              </a:rPr>
              <a:t>algorithm </a:t>
            </a:r>
            <a:r>
              <a:rPr dirty="0" sz="6200" spc="-175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6200" spc="-140">
                <a:solidFill>
                  <a:srgbClr val="FFFFFF"/>
                </a:solidFill>
                <a:latin typeface="Trebuchet MS"/>
                <a:cs typeface="Trebuchet MS"/>
              </a:rPr>
              <a:t>predict </a:t>
            </a:r>
            <a:r>
              <a:rPr dirty="0" sz="6200" spc="-18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6200" spc="-170">
                <a:solidFill>
                  <a:srgbClr val="FFFFFF"/>
                </a:solidFill>
                <a:latin typeface="Trebuchet MS"/>
                <a:cs typeface="Trebuchet MS"/>
              </a:rPr>
              <a:t>outputs</a:t>
            </a:r>
            <a:endParaRPr sz="6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42913"/>
            <a:ext cx="9297623" cy="37718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22479" y="3361961"/>
            <a:ext cx="7865520" cy="48005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53725" y="1200517"/>
            <a:ext cx="7258684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1905" b="0">
                <a:latin typeface="Arial MT"/>
                <a:cs typeface="Arial MT"/>
              </a:rPr>
              <a:t>DATA</a:t>
            </a:r>
            <a:r>
              <a:rPr dirty="0" sz="6400" spc="-280" b="0">
                <a:latin typeface="Arial MT"/>
                <a:cs typeface="Arial MT"/>
              </a:rPr>
              <a:t> </a:t>
            </a:r>
            <a:r>
              <a:rPr dirty="0" sz="6400" spc="1255" b="0">
                <a:latin typeface="Arial MT"/>
                <a:cs typeface="Arial MT"/>
              </a:rPr>
              <a:t>MINING</a:t>
            </a:r>
            <a:endParaRPr sz="6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7826" y="3687147"/>
            <a:ext cx="9624695" cy="34448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95"/>
              </a:spcBef>
            </a:pPr>
            <a:r>
              <a:rPr dirty="0" sz="3850" spc="-53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850" spc="-13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850" spc="1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8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65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3850" spc="-29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850" spc="6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850" spc="11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850" spc="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850" spc="-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85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8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6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850" spc="-10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38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850" spc="-195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dirty="0" sz="3850" spc="-254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850" spc="-29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850" spc="1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850" spc="11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850" spc="-254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850" spc="-21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850" spc="-13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850" spc="30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38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21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850" spc="-13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850" spc="-10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3850" spc="6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850" spc="-29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850" spc="-23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850" spc="1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850" spc="-254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850" spc="-21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850" spc="6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850" spc="-12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8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254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850" spc="50">
                <a:solidFill>
                  <a:srgbClr val="FFFFFF"/>
                </a:solidFill>
                <a:latin typeface="Trebuchet MS"/>
                <a:cs typeface="Trebuchet MS"/>
              </a:rPr>
              <a:t>o  </a:t>
            </a:r>
            <a:r>
              <a:rPr dirty="0" sz="3850" spc="-135">
                <a:solidFill>
                  <a:srgbClr val="FFFFFF"/>
                </a:solidFill>
                <a:latin typeface="Trebuchet MS"/>
                <a:cs typeface="Trebuchet MS"/>
              </a:rPr>
              <a:t>identify</a:t>
            </a:r>
            <a:r>
              <a:rPr dirty="0" sz="385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130">
                <a:solidFill>
                  <a:srgbClr val="FFFFFF"/>
                </a:solidFill>
                <a:latin typeface="Trebuchet MS"/>
                <a:cs typeface="Trebuchet MS"/>
              </a:rPr>
              <a:t>patterns,</a:t>
            </a:r>
            <a:r>
              <a:rPr dirty="0" sz="38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160">
                <a:solidFill>
                  <a:srgbClr val="FFFFFF"/>
                </a:solidFill>
                <a:latin typeface="Trebuchet MS"/>
                <a:cs typeface="Trebuchet MS"/>
              </a:rPr>
              <a:t>trends,</a:t>
            </a:r>
            <a:r>
              <a:rPr dirty="0" sz="38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4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38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105">
                <a:solidFill>
                  <a:srgbClr val="FFFFFF"/>
                </a:solidFill>
                <a:latin typeface="Trebuchet MS"/>
                <a:cs typeface="Trebuchet MS"/>
              </a:rPr>
              <a:t>useful</a:t>
            </a:r>
            <a:r>
              <a:rPr dirty="0" sz="38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4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38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114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dirty="0" sz="3850" spc="-1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70">
                <a:solidFill>
                  <a:srgbClr val="FFFFFF"/>
                </a:solidFill>
                <a:latin typeface="Trebuchet MS"/>
                <a:cs typeface="Trebuchet MS"/>
              </a:rPr>
              <a:t>would </a:t>
            </a:r>
            <a:r>
              <a:rPr dirty="0" sz="3850" spc="-75">
                <a:solidFill>
                  <a:srgbClr val="FFFFFF"/>
                </a:solidFill>
                <a:latin typeface="Trebuchet MS"/>
                <a:cs typeface="Trebuchet MS"/>
              </a:rPr>
              <a:t>allow </a:t>
            </a:r>
            <a:r>
              <a:rPr dirty="0" sz="3850" spc="-12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3850" spc="-50">
                <a:solidFill>
                  <a:srgbClr val="FFFFFF"/>
                </a:solidFill>
                <a:latin typeface="Trebuchet MS"/>
                <a:cs typeface="Trebuchet MS"/>
              </a:rPr>
              <a:t>business </a:t>
            </a:r>
            <a:r>
              <a:rPr dirty="0" sz="3850" spc="-90">
                <a:solidFill>
                  <a:srgbClr val="FFFFFF"/>
                </a:solidFill>
                <a:latin typeface="Trebuchet MS"/>
                <a:cs typeface="Trebuchet MS"/>
              </a:rPr>
              <a:t>to take </a:t>
            </a:r>
            <a:r>
              <a:rPr dirty="0" sz="3850" spc="-12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3850" spc="70">
                <a:solidFill>
                  <a:srgbClr val="FFFFFF"/>
                </a:solidFill>
                <a:latin typeface="Trebuchet MS"/>
                <a:cs typeface="Trebuchet MS"/>
              </a:rPr>
              <a:t>data- </a:t>
            </a:r>
            <a:r>
              <a:rPr dirty="0" sz="38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135">
                <a:solidFill>
                  <a:srgbClr val="FFFFFF"/>
                </a:solidFill>
                <a:latin typeface="Trebuchet MS"/>
                <a:cs typeface="Trebuchet MS"/>
              </a:rPr>
              <a:t>driven </a:t>
            </a:r>
            <a:r>
              <a:rPr dirty="0" sz="3850" spc="-40">
                <a:solidFill>
                  <a:srgbClr val="FFFFFF"/>
                </a:solidFill>
                <a:latin typeface="Trebuchet MS"/>
                <a:cs typeface="Trebuchet MS"/>
              </a:rPr>
              <a:t>decision </a:t>
            </a:r>
            <a:r>
              <a:rPr dirty="0" sz="3850" spc="-140">
                <a:solidFill>
                  <a:srgbClr val="FFFFFF"/>
                </a:solidFill>
                <a:latin typeface="Trebuchet MS"/>
                <a:cs typeface="Trebuchet MS"/>
              </a:rPr>
              <a:t>from </a:t>
            </a:r>
            <a:r>
              <a:rPr dirty="0" sz="3850" spc="15">
                <a:solidFill>
                  <a:srgbClr val="FFFFFF"/>
                </a:solidFill>
                <a:latin typeface="Trebuchet MS"/>
                <a:cs typeface="Trebuchet MS"/>
              </a:rPr>
              <a:t>huge </a:t>
            </a:r>
            <a:r>
              <a:rPr dirty="0" sz="3850" spc="-60">
                <a:solidFill>
                  <a:srgbClr val="FFFFFF"/>
                </a:solidFill>
                <a:latin typeface="Trebuchet MS"/>
                <a:cs typeface="Trebuchet MS"/>
              </a:rPr>
              <a:t>sets </a:t>
            </a:r>
            <a:r>
              <a:rPr dirty="0" sz="3850" spc="-15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3850" spc="45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dirty="0" sz="3850" spc="-105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385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35">
                <a:solidFill>
                  <a:srgbClr val="FFFFFF"/>
                </a:solidFill>
                <a:latin typeface="Trebuchet MS"/>
                <a:cs typeface="Trebuchet MS"/>
              </a:rPr>
              <a:t>called</a:t>
            </a:r>
            <a:r>
              <a:rPr dirty="0" sz="38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7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38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65">
                <a:solidFill>
                  <a:srgbClr val="FFFFFF"/>
                </a:solidFill>
                <a:latin typeface="Trebuchet MS"/>
                <a:cs typeface="Trebuchet MS"/>
              </a:rPr>
              <a:t>Mining.</a:t>
            </a:r>
            <a:endParaRPr sz="38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05002" y="4685523"/>
            <a:ext cx="7182996" cy="56006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878601"/>
            <a:ext cx="10802573" cy="42671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05162" y="1131871"/>
            <a:ext cx="6963409" cy="267335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 indent="394970">
              <a:lnSpc>
                <a:spcPct val="116599"/>
              </a:lnSpc>
              <a:spcBef>
                <a:spcPts val="95"/>
              </a:spcBef>
            </a:pPr>
            <a:r>
              <a:rPr dirty="0" sz="7450" spc="2235" b="0">
                <a:latin typeface="Arial MT"/>
                <a:cs typeface="Arial MT"/>
              </a:rPr>
              <a:t>MAcHINE </a:t>
            </a:r>
            <a:r>
              <a:rPr dirty="0" sz="7450" spc="-2055" b="0">
                <a:latin typeface="Arial MT"/>
                <a:cs typeface="Arial MT"/>
              </a:rPr>
              <a:t> </a:t>
            </a:r>
            <a:r>
              <a:rPr dirty="0" sz="7450" spc="1720" b="0">
                <a:latin typeface="Arial MT"/>
                <a:cs typeface="Arial MT"/>
              </a:rPr>
              <a:t>L</a:t>
            </a:r>
            <a:r>
              <a:rPr dirty="0" sz="7450" spc="2255" b="0">
                <a:latin typeface="Arial MT"/>
                <a:cs typeface="Arial MT"/>
              </a:rPr>
              <a:t>E</a:t>
            </a:r>
            <a:r>
              <a:rPr dirty="0" sz="7450" spc="2665" b="0">
                <a:latin typeface="Arial MT"/>
                <a:cs typeface="Arial MT"/>
              </a:rPr>
              <a:t>A</a:t>
            </a:r>
            <a:r>
              <a:rPr dirty="0" sz="7450" spc="2170" b="0">
                <a:latin typeface="Arial MT"/>
                <a:cs typeface="Arial MT"/>
              </a:rPr>
              <a:t>R</a:t>
            </a:r>
            <a:r>
              <a:rPr dirty="0" sz="7450" spc="2350" b="0">
                <a:latin typeface="Arial MT"/>
                <a:cs typeface="Arial MT"/>
              </a:rPr>
              <a:t>N</a:t>
            </a:r>
            <a:r>
              <a:rPr dirty="0" sz="7450" spc="30" b="0">
                <a:latin typeface="Arial MT"/>
                <a:cs typeface="Arial MT"/>
              </a:rPr>
              <a:t>I</a:t>
            </a:r>
            <a:r>
              <a:rPr dirty="0" sz="7450" spc="2350" b="0">
                <a:latin typeface="Arial MT"/>
                <a:cs typeface="Arial MT"/>
              </a:rPr>
              <a:t>N</a:t>
            </a:r>
            <a:r>
              <a:rPr dirty="0" sz="7450" spc="1570" b="0">
                <a:latin typeface="Arial MT"/>
                <a:cs typeface="Arial MT"/>
              </a:rPr>
              <a:t>G</a:t>
            </a:r>
            <a:r>
              <a:rPr dirty="0" sz="7450" spc="-695" b="0">
                <a:latin typeface="Arial MT"/>
                <a:cs typeface="Arial MT"/>
              </a:rPr>
              <a:t>:</a:t>
            </a:r>
            <a:endParaRPr sz="745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7816" y="4947205"/>
            <a:ext cx="10697845" cy="33401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>
              <a:lnSpc>
                <a:spcPct val="116900"/>
              </a:lnSpc>
              <a:spcBef>
                <a:spcPts val="95"/>
              </a:spcBef>
            </a:pPr>
            <a:r>
              <a:rPr dirty="0" sz="4650" spc="-26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4650" spc="-3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65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50" spc="-254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465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465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50" spc="22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65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50" spc="-3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650" spc="-30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4650" spc="7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4650" spc="1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65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50" spc="7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4650" spc="-12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465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50" spc="14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650" spc="-26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465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50" spc="-3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650" spc="-16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4650" spc="22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650" spc="-3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65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50" spc="22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650" spc="-345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dirty="0" sz="4650" spc="7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4650" spc="-75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465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465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5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4650" spc="7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4650" spc="-12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4650" spc="-3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650" spc="-75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4650" spc="22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650" spc="-35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650" spc="1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dirty="0" sz="4650" spc="-45">
                <a:solidFill>
                  <a:srgbClr val="FFFFFF"/>
                </a:solidFill>
                <a:latin typeface="Trebuchet MS"/>
                <a:cs typeface="Trebuchet MS"/>
              </a:rPr>
              <a:t>applications</a:t>
            </a:r>
            <a:r>
              <a:rPr dirty="0" sz="465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50" spc="-114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465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50">
                <a:solidFill>
                  <a:srgbClr val="FFFFFF"/>
                </a:solidFill>
                <a:latin typeface="Trebuchet MS"/>
                <a:cs typeface="Trebuchet MS"/>
              </a:rPr>
              <a:t>become</a:t>
            </a:r>
            <a:r>
              <a:rPr dirty="0" sz="4650" spc="-140">
                <a:solidFill>
                  <a:srgbClr val="FFFFFF"/>
                </a:solidFill>
                <a:latin typeface="Trebuchet MS"/>
                <a:cs typeface="Trebuchet MS"/>
              </a:rPr>
              <a:t> more</a:t>
            </a:r>
            <a:r>
              <a:rPr dirty="0" sz="465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50" spc="-10">
                <a:solidFill>
                  <a:srgbClr val="FFFFFF"/>
                </a:solidFill>
                <a:latin typeface="Trebuchet MS"/>
                <a:cs typeface="Trebuchet MS"/>
              </a:rPr>
              <a:t>accurate</a:t>
            </a:r>
            <a:r>
              <a:rPr dirty="0" sz="465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50" spc="-40">
                <a:solidFill>
                  <a:srgbClr val="FFFFFF"/>
                </a:solidFill>
                <a:latin typeface="Trebuchet MS"/>
                <a:cs typeface="Trebuchet MS"/>
              </a:rPr>
              <a:t>at </a:t>
            </a:r>
            <a:r>
              <a:rPr dirty="0" sz="4650" spc="-13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50" spc="-65">
                <a:solidFill>
                  <a:srgbClr val="FFFFFF"/>
                </a:solidFill>
                <a:latin typeface="Trebuchet MS"/>
                <a:cs typeface="Trebuchet MS"/>
              </a:rPr>
              <a:t>predicting </a:t>
            </a:r>
            <a:r>
              <a:rPr dirty="0" sz="4650" spc="-60">
                <a:solidFill>
                  <a:srgbClr val="FFFFFF"/>
                </a:solidFill>
                <a:latin typeface="Trebuchet MS"/>
                <a:cs typeface="Trebuchet MS"/>
              </a:rPr>
              <a:t>outcomes </a:t>
            </a:r>
            <a:r>
              <a:rPr dirty="0" sz="4650" spc="-170">
                <a:solidFill>
                  <a:srgbClr val="FFFFFF"/>
                </a:solidFill>
                <a:latin typeface="Trebuchet MS"/>
                <a:cs typeface="Trebuchet MS"/>
              </a:rPr>
              <a:t>without </a:t>
            </a:r>
            <a:r>
              <a:rPr dirty="0" sz="4650" spc="5">
                <a:solidFill>
                  <a:srgbClr val="FFFFFF"/>
                </a:solidFill>
                <a:latin typeface="Trebuchet MS"/>
                <a:cs typeface="Trebuchet MS"/>
              </a:rPr>
              <a:t>being </a:t>
            </a:r>
            <a:r>
              <a:rPr dirty="0" sz="465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50" spc="-180">
                <a:solidFill>
                  <a:srgbClr val="FFFFFF"/>
                </a:solidFill>
                <a:latin typeface="Trebuchet MS"/>
                <a:cs typeface="Trebuchet MS"/>
              </a:rPr>
              <a:t>explicitly</a:t>
            </a:r>
            <a:r>
              <a:rPr dirty="0" sz="465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50" spc="-50">
                <a:solidFill>
                  <a:srgbClr val="FFFFFF"/>
                </a:solidFill>
                <a:latin typeface="Trebuchet MS"/>
                <a:cs typeface="Trebuchet MS"/>
              </a:rPr>
              <a:t>programmed</a:t>
            </a:r>
            <a:r>
              <a:rPr dirty="0" sz="465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50" spc="-114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465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50" spc="75">
                <a:solidFill>
                  <a:srgbClr val="FFFFFF"/>
                </a:solidFill>
                <a:latin typeface="Trebuchet MS"/>
                <a:cs typeface="Trebuchet MS"/>
              </a:rPr>
              <a:t>do</a:t>
            </a:r>
            <a:r>
              <a:rPr dirty="0" sz="465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50" spc="-130">
                <a:solidFill>
                  <a:srgbClr val="FFFFFF"/>
                </a:solidFill>
                <a:latin typeface="Trebuchet MS"/>
                <a:cs typeface="Trebuchet MS"/>
              </a:rPr>
              <a:t>so.</a:t>
            </a:r>
            <a:endParaRPr sz="46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0770" y="1052650"/>
            <a:ext cx="7116445" cy="215900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565785" marR="5080" indent="-553720">
              <a:lnSpc>
                <a:spcPct val="116700"/>
              </a:lnSpc>
              <a:spcBef>
                <a:spcPts val="90"/>
              </a:spcBef>
            </a:pPr>
            <a:r>
              <a:rPr dirty="0" sz="6000" spc="1945" b="0">
                <a:latin typeface="Arial MT"/>
                <a:cs typeface="Arial MT"/>
              </a:rPr>
              <a:t>S</a:t>
            </a:r>
            <a:r>
              <a:rPr dirty="0" sz="6000" spc="1614" b="0">
                <a:latin typeface="Arial MT"/>
                <a:cs typeface="Arial MT"/>
              </a:rPr>
              <a:t>U</a:t>
            </a:r>
            <a:r>
              <a:rPr dirty="0" sz="6000" spc="2090" b="0">
                <a:latin typeface="Arial MT"/>
                <a:cs typeface="Arial MT"/>
              </a:rPr>
              <a:t>P</a:t>
            </a:r>
            <a:r>
              <a:rPr dirty="0" sz="6000" spc="1830" b="0">
                <a:latin typeface="Arial MT"/>
                <a:cs typeface="Arial MT"/>
              </a:rPr>
              <a:t>E</a:t>
            </a:r>
            <a:r>
              <a:rPr dirty="0" sz="6000" spc="1760" b="0">
                <a:latin typeface="Arial MT"/>
                <a:cs typeface="Arial MT"/>
              </a:rPr>
              <a:t>R</a:t>
            </a:r>
            <a:r>
              <a:rPr dirty="0" sz="6000" spc="2160" b="0">
                <a:latin typeface="Arial MT"/>
                <a:cs typeface="Arial MT"/>
              </a:rPr>
              <a:t>V</a:t>
            </a:r>
            <a:r>
              <a:rPr dirty="0" sz="6000" spc="30" b="0">
                <a:latin typeface="Arial MT"/>
                <a:cs typeface="Arial MT"/>
              </a:rPr>
              <a:t>I</a:t>
            </a:r>
            <a:r>
              <a:rPr dirty="0" sz="6000" spc="1945" b="0">
                <a:latin typeface="Arial MT"/>
                <a:cs typeface="Arial MT"/>
              </a:rPr>
              <a:t>S</a:t>
            </a:r>
            <a:r>
              <a:rPr dirty="0" sz="6000" spc="1280" b="0">
                <a:latin typeface="Arial MT"/>
                <a:cs typeface="Arial MT"/>
              </a:rPr>
              <a:t>O</a:t>
            </a:r>
            <a:r>
              <a:rPr dirty="0" sz="6000" spc="1040" b="0">
                <a:latin typeface="Arial MT"/>
                <a:cs typeface="Arial MT"/>
              </a:rPr>
              <a:t>R  </a:t>
            </a:r>
            <a:r>
              <a:rPr dirty="0" sz="6000" spc="1535" b="0">
                <a:latin typeface="Arial MT"/>
                <a:cs typeface="Arial MT"/>
              </a:rPr>
              <a:t>LEARNING</a:t>
            </a:r>
            <a:r>
              <a:rPr dirty="0" sz="6000" spc="-195" b="0">
                <a:latin typeface="Arial MT"/>
                <a:cs typeface="Arial MT"/>
              </a:rPr>
              <a:t> </a:t>
            </a:r>
            <a:r>
              <a:rPr dirty="0" sz="6000" spc="-555" b="0">
                <a:latin typeface="Arial MT"/>
                <a:cs typeface="Arial MT"/>
              </a:rPr>
              <a:t>:</a:t>
            </a:r>
            <a:endParaRPr sz="6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2355" y="4021935"/>
            <a:ext cx="12153900" cy="5492750"/>
          </a:xfrm>
          <a:prstGeom prst="rect">
            <a:avLst/>
          </a:prstGeom>
        </p:spPr>
        <p:txBody>
          <a:bodyPr wrap="square" lIns="0" tIns="121920" rIns="0" bIns="0" rtlCol="0" vert="horz">
            <a:spAutoFit/>
          </a:bodyPr>
          <a:lstStyle/>
          <a:p>
            <a:pPr marL="1223645" indent="-451484">
              <a:lnSpc>
                <a:spcPct val="100000"/>
              </a:lnSpc>
              <a:spcBef>
                <a:spcPts val="960"/>
              </a:spcBef>
              <a:buChar char="*"/>
              <a:tabLst>
                <a:tab pos="1224280" algn="l"/>
              </a:tabLst>
            </a:pPr>
            <a:r>
              <a:rPr dirty="0" sz="4400" spc="-95">
                <a:solidFill>
                  <a:srgbClr val="FFFFFF"/>
                </a:solidFill>
                <a:latin typeface="Trebuchet MS"/>
                <a:cs typeface="Trebuchet MS"/>
              </a:rPr>
              <a:t>Learning</a:t>
            </a:r>
            <a:r>
              <a:rPr dirty="0" sz="440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-165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dirty="0" sz="440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-114">
                <a:solidFill>
                  <a:srgbClr val="FFFFFF"/>
                </a:solidFill>
                <a:latin typeface="Trebuchet MS"/>
                <a:cs typeface="Trebuchet MS"/>
              </a:rPr>
              <a:t>others</a:t>
            </a:r>
            <a:endParaRPr sz="4400">
              <a:latin typeface="Trebuchet MS"/>
              <a:cs typeface="Trebuchet MS"/>
            </a:endParaRPr>
          </a:p>
          <a:p>
            <a:pPr marL="1223645" indent="-451484">
              <a:lnSpc>
                <a:spcPct val="100000"/>
              </a:lnSpc>
              <a:spcBef>
                <a:spcPts val="869"/>
              </a:spcBef>
              <a:buChar char="*"/>
              <a:tabLst>
                <a:tab pos="1224280" algn="l"/>
              </a:tabLst>
            </a:pPr>
            <a:r>
              <a:rPr dirty="0" sz="4400" spc="-80">
                <a:solidFill>
                  <a:srgbClr val="FFFFFF"/>
                </a:solidFill>
                <a:latin typeface="Trebuchet MS"/>
                <a:cs typeface="Trebuchet MS"/>
              </a:rPr>
              <a:t>Features</a:t>
            </a:r>
            <a:r>
              <a:rPr dirty="0" sz="44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4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44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-60">
                <a:solidFill>
                  <a:srgbClr val="FFFFFF"/>
                </a:solidFill>
                <a:latin typeface="Trebuchet MS"/>
                <a:cs typeface="Trebuchet MS"/>
              </a:rPr>
              <a:t>labels</a:t>
            </a:r>
            <a:endParaRPr sz="4400">
              <a:latin typeface="Trebuchet MS"/>
              <a:cs typeface="Trebuchet MS"/>
            </a:endParaRPr>
          </a:p>
          <a:p>
            <a:pPr marL="1223645" indent="-451484">
              <a:lnSpc>
                <a:spcPct val="100000"/>
              </a:lnSpc>
              <a:spcBef>
                <a:spcPts val="869"/>
              </a:spcBef>
              <a:buChar char="*"/>
              <a:tabLst>
                <a:tab pos="1224280" algn="l"/>
              </a:tabLst>
            </a:pPr>
            <a:r>
              <a:rPr dirty="0" sz="4400" spc="-30">
                <a:solidFill>
                  <a:srgbClr val="FFFFFF"/>
                </a:solidFill>
                <a:latin typeface="Trebuchet MS"/>
                <a:cs typeface="Trebuchet MS"/>
              </a:rPr>
              <a:t>Classification</a:t>
            </a:r>
            <a:r>
              <a:rPr dirty="0" sz="440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4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440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-45">
                <a:solidFill>
                  <a:srgbClr val="FFFFFF"/>
                </a:solidFill>
                <a:latin typeface="Trebuchet MS"/>
                <a:cs typeface="Trebuchet MS"/>
              </a:rPr>
              <a:t>Regression</a:t>
            </a:r>
            <a:endParaRPr sz="4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5250">
              <a:latin typeface="Trebuchet MS"/>
              <a:cs typeface="Trebuchet MS"/>
            </a:endParaRPr>
          </a:p>
          <a:p>
            <a:pPr algn="just" marL="12700" marR="5080">
              <a:lnSpc>
                <a:spcPct val="116500"/>
              </a:lnSpc>
            </a:pPr>
            <a:r>
              <a:rPr dirty="0" sz="4400" spc="9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400" spc="-225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dirty="0" sz="4400" spc="2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400" spc="-27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4400" spc="7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4400" spc="-33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4400" spc="1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-434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dirty="0" sz="4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-33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4400" spc="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400" spc="2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400" spc="-33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400" spc="-15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4400" spc="-2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4400" spc="-15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4400" spc="34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4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-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4400" spc="7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4400" spc="-27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4400" spc="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400" spc="-2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400" spc="-15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4400" spc="-2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4400" spc="-15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4400" spc="34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4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-15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4400" spc="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400" spc="-65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4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-12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4400" spc="-33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400" spc="7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4400" spc="-27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4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21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-2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400" spc="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400" spc="2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400" spc="12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4400" spc="-15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4400" spc="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400" spc="-285">
                <a:solidFill>
                  <a:srgbClr val="FFFFFF"/>
                </a:solidFill>
                <a:latin typeface="Trebuchet MS"/>
                <a:cs typeface="Trebuchet MS"/>
              </a:rPr>
              <a:t>r  </a:t>
            </a:r>
            <a:r>
              <a:rPr dirty="0" sz="4400" spc="4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44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-130">
                <a:solidFill>
                  <a:srgbClr val="FFFFFF"/>
                </a:solidFill>
                <a:latin typeface="Trebuchet MS"/>
                <a:cs typeface="Trebuchet MS"/>
              </a:rPr>
              <a:t>vise </a:t>
            </a:r>
            <a:r>
              <a:rPr dirty="0" sz="4400" spc="-165">
                <a:solidFill>
                  <a:srgbClr val="FFFFFF"/>
                </a:solidFill>
                <a:latin typeface="Trebuchet MS"/>
                <a:cs typeface="Trebuchet MS"/>
              </a:rPr>
              <a:t>versa,</a:t>
            </a:r>
            <a:r>
              <a:rPr dirty="0" sz="4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-114">
                <a:solidFill>
                  <a:srgbClr val="FFFFFF"/>
                </a:solidFill>
                <a:latin typeface="Trebuchet MS"/>
                <a:cs typeface="Trebuchet MS"/>
              </a:rPr>
              <a:t>here</a:t>
            </a:r>
            <a:r>
              <a:rPr dirty="0" sz="4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-175">
                <a:solidFill>
                  <a:srgbClr val="FFFFFF"/>
                </a:solidFill>
                <a:latin typeface="Trebuchet MS"/>
                <a:cs typeface="Trebuchet MS"/>
              </a:rPr>
              <a:t>only</a:t>
            </a:r>
            <a:r>
              <a:rPr dirty="0" sz="4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-95">
                <a:solidFill>
                  <a:srgbClr val="FFFFFF"/>
                </a:solidFill>
                <a:latin typeface="Trebuchet MS"/>
                <a:cs typeface="Trebuchet MS"/>
              </a:rPr>
              <a:t>two</a:t>
            </a:r>
            <a:r>
              <a:rPr dirty="0" sz="4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-100">
                <a:solidFill>
                  <a:srgbClr val="FFFFFF"/>
                </a:solidFill>
                <a:latin typeface="Trebuchet MS"/>
                <a:cs typeface="Trebuchet MS"/>
              </a:rPr>
              <a:t>subjects</a:t>
            </a:r>
            <a:r>
              <a:rPr dirty="0" sz="4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-35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dirty="0" sz="4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-140">
                <a:solidFill>
                  <a:srgbClr val="FFFFFF"/>
                </a:solidFill>
                <a:latin typeface="Trebuchet MS"/>
                <a:cs typeface="Trebuchet MS"/>
              </a:rPr>
              <a:t>involved </a:t>
            </a:r>
            <a:r>
              <a:rPr dirty="0" sz="4400" spc="-13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-19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4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-14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4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-10">
                <a:solidFill>
                  <a:srgbClr val="FFFFFF"/>
                </a:solidFill>
                <a:latin typeface="Trebuchet MS"/>
                <a:cs typeface="Trebuchet MS"/>
              </a:rPr>
              <a:t>process</a:t>
            </a:r>
            <a:r>
              <a:rPr dirty="0" sz="4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-150">
                <a:solidFill>
                  <a:srgbClr val="FFFFFF"/>
                </a:solidFill>
                <a:latin typeface="Trebuchet MS"/>
                <a:cs typeface="Trebuchet MS"/>
              </a:rPr>
              <a:t>thus</a:t>
            </a:r>
            <a:r>
              <a:rPr dirty="0" sz="4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>
                <a:solidFill>
                  <a:srgbClr val="FFFFFF"/>
                </a:solidFill>
                <a:latin typeface="Trebuchet MS"/>
                <a:cs typeface="Trebuchet MS"/>
              </a:rPr>
              <a:t>acting</a:t>
            </a:r>
            <a:r>
              <a:rPr dirty="0" sz="4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105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dirty="0" sz="4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-85">
                <a:solidFill>
                  <a:srgbClr val="FFFFFF"/>
                </a:solidFill>
                <a:latin typeface="Trebuchet MS"/>
                <a:cs typeface="Trebuchet MS"/>
              </a:rPr>
              <a:t>features</a:t>
            </a:r>
            <a:r>
              <a:rPr dirty="0" sz="4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4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4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-60">
                <a:solidFill>
                  <a:srgbClr val="FFFFFF"/>
                </a:solidFill>
                <a:latin typeface="Trebuchet MS"/>
                <a:cs typeface="Trebuchet MS"/>
              </a:rPr>
              <a:t>labels</a:t>
            </a:r>
            <a:endParaRPr sz="44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19859"/>
            <a:ext cx="11088751" cy="43243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71928" y="1283965"/>
            <a:ext cx="5314949" cy="447674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2064385" marR="5080" indent="-73660">
              <a:lnSpc>
                <a:spcPct val="116700"/>
              </a:lnSpc>
              <a:spcBef>
                <a:spcPts val="95"/>
              </a:spcBef>
            </a:pPr>
            <a:r>
              <a:rPr dirty="0" spc="2080"/>
              <a:t>REGREssION</a:t>
            </a:r>
            <a:r>
              <a:rPr dirty="0" spc="-295"/>
              <a:t> </a:t>
            </a:r>
            <a:r>
              <a:rPr dirty="0" spc="2300"/>
              <a:t>AND </a:t>
            </a:r>
            <a:r>
              <a:rPr dirty="0" spc="-2085"/>
              <a:t> </a:t>
            </a:r>
            <a:r>
              <a:rPr dirty="0" spc="1955"/>
              <a:t>cLAssIFIcATION</a:t>
            </a:r>
            <a:r>
              <a:rPr dirty="0" spc="-245"/>
              <a:t> </a:t>
            </a:r>
            <a:r>
              <a:rPr dirty="0" spc="-1230"/>
              <a:t>: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6919575" cy="10287000"/>
            <a:chOff x="0" y="0"/>
            <a:chExt cx="16919575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919222" cy="646533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8369" y="5356574"/>
              <a:ext cx="4800599" cy="49304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72078" y="5496969"/>
              <a:ext cx="4848346" cy="47900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8260695" cy="10287000"/>
            <a:chOff x="0" y="1"/>
            <a:chExt cx="1826069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44695" y="6762918"/>
              <a:ext cx="7086599" cy="352408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209732"/>
              <a:ext cx="5819774" cy="35242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73677" y="4289019"/>
              <a:ext cx="6086474" cy="36861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15873" y="1"/>
              <a:ext cx="8315324" cy="50407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36091" y="4122367"/>
              <a:ext cx="1962149" cy="183832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 rot="21540000">
            <a:off x="8421128" y="8088417"/>
            <a:ext cx="2201662" cy="553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355"/>
              </a:lnSpc>
            </a:pPr>
            <a:r>
              <a:rPr dirty="0" sz="4350" spc="12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4350" spc="134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4350" spc="69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4350" spc="136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43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 rot="21540000">
            <a:off x="6613844" y="8859774"/>
            <a:ext cx="5848525" cy="553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355"/>
              </a:lnSpc>
            </a:pPr>
            <a:r>
              <a:rPr dirty="0" sz="4350" spc="975" b="1">
                <a:solidFill>
                  <a:srgbClr val="FFFFFF"/>
                </a:solidFill>
                <a:latin typeface="Arial"/>
                <a:cs typeface="Arial"/>
              </a:rPr>
              <a:t>VIs</a:t>
            </a:r>
            <a:r>
              <a:rPr dirty="0" sz="4350" spc="975" b="1">
                <a:solidFill>
                  <a:srgbClr val="FFFFFF"/>
                </a:solidFill>
                <a:latin typeface="Arial"/>
                <a:cs typeface="Arial"/>
              </a:rPr>
              <a:t>UAL</a:t>
            </a:r>
            <a:r>
              <a:rPr dirty="0" baseline="1277" sz="6525" spc="1462" b="1">
                <a:solidFill>
                  <a:srgbClr val="FFFFFF"/>
                </a:solidFill>
                <a:latin typeface="Arial"/>
                <a:cs typeface="Arial"/>
              </a:rPr>
              <a:t>IZATI</a:t>
            </a:r>
            <a:r>
              <a:rPr dirty="0" baseline="1915" sz="6525" spc="1462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endParaRPr baseline="1915" sz="6525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2961" y="1261439"/>
            <a:ext cx="16221710" cy="7597775"/>
          </a:xfrm>
          <a:prstGeom prst="rect">
            <a:avLst/>
          </a:prstGeom>
        </p:spPr>
        <p:txBody>
          <a:bodyPr wrap="square" lIns="0" tIns="142240" rIns="0" bIns="0" rtlCol="0" vert="horz">
            <a:spAutoFit/>
          </a:bodyPr>
          <a:lstStyle/>
          <a:p>
            <a:pPr algn="ctr" marR="1558290">
              <a:lnSpc>
                <a:spcPct val="100000"/>
              </a:lnSpc>
              <a:spcBef>
                <a:spcPts val="1120"/>
              </a:spcBef>
            </a:pPr>
            <a:r>
              <a:rPr dirty="0" sz="5400" spc="1445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5400">
              <a:latin typeface="Arial"/>
              <a:cs typeface="Arial"/>
            </a:endParaRPr>
          </a:p>
          <a:p>
            <a:pPr algn="ctr" marR="1557655">
              <a:lnSpc>
                <a:spcPct val="100000"/>
              </a:lnSpc>
              <a:spcBef>
                <a:spcPts val="1019"/>
              </a:spcBef>
            </a:pPr>
            <a:r>
              <a:rPr dirty="0" sz="5400" spc="1670" b="1">
                <a:solidFill>
                  <a:srgbClr val="FFFFFF"/>
                </a:solidFill>
                <a:latin typeface="Arial"/>
                <a:cs typeface="Arial"/>
              </a:rPr>
              <a:t>scIENcE</a:t>
            </a:r>
            <a:endParaRPr sz="5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5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050">
              <a:latin typeface="Arial"/>
              <a:cs typeface="Arial"/>
            </a:endParaRPr>
          </a:p>
          <a:p>
            <a:pPr algn="ctr" marL="12908915" marR="5080" indent="-635">
              <a:lnSpc>
                <a:spcPct val="115700"/>
              </a:lnSpc>
            </a:pPr>
            <a:r>
              <a:rPr dirty="0" sz="5400" spc="1445" b="1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dirty="0" sz="5400" spc="14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400" spc="175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5400" spc="15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5400" spc="165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5400" spc="15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5400" spc="165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5400" spc="1095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5400">
              <a:latin typeface="Arial"/>
              <a:cs typeface="Arial"/>
            </a:endParaRPr>
          </a:p>
          <a:p>
            <a:pPr algn="ctr" marR="11329670">
              <a:lnSpc>
                <a:spcPts val="6420"/>
              </a:lnSpc>
            </a:pPr>
            <a:r>
              <a:rPr dirty="0" sz="5400" spc="1445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5400">
              <a:latin typeface="Arial"/>
              <a:cs typeface="Arial"/>
            </a:endParaRPr>
          </a:p>
          <a:p>
            <a:pPr algn="ctr" marR="11329670">
              <a:lnSpc>
                <a:spcPct val="100000"/>
              </a:lnSpc>
              <a:spcBef>
                <a:spcPts val="1019"/>
              </a:spcBef>
            </a:pPr>
            <a:r>
              <a:rPr dirty="0" sz="5400" spc="1365" b="1">
                <a:solidFill>
                  <a:srgbClr val="FFFFFF"/>
                </a:solidFill>
                <a:latin typeface="Arial"/>
                <a:cs typeface="Arial"/>
              </a:rPr>
              <a:t>cLEANING</a:t>
            </a:r>
            <a:endParaRPr sz="5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804176" y="3983199"/>
            <a:ext cx="5403850" cy="2688590"/>
            <a:chOff x="7804176" y="3983199"/>
            <a:chExt cx="5403850" cy="2688590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35907" y="4123411"/>
              <a:ext cx="1471582" cy="156408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04176" y="3983199"/>
              <a:ext cx="2679921" cy="26884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1006" y="1488816"/>
            <a:ext cx="7686675" cy="9785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250" spc="1585" b="0">
                <a:latin typeface="Arial MT"/>
                <a:cs typeface="Arial MT"/>
              </a:rPr>
              <a:t>REGRESSION</a:t>
            </a:r>
            <a:r>
              <a:rPr dirty="0" sz="6250" spc="-240" b="0">
                <a:latin typeface="Arial MT"/>
                <a:cs typeface="Arial MT"/>
              </a:rPr>
              <a:t> </a:t>
            </a:r>
            <a:r>
              <a:rPr dirty="0" sz="6250" spc="-585" b="0">
                <a:latin typeface="Arial MT"/>
                <a:cs typeface="Arial MT"/>
              </a:rPr>
              <a:t>:</a:t>
            </a:r>
            <a:endParaRPr sz="625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2196394" rIns="0" bIns="0" rtlCol="0" vert="horz">
            <a:spAutoFit/>
          </a:bodyPr>
          <a:lstStyle/>
          <a:p>
            <a:pPr marL="178435" marR="5080">
              <a:lnSpc>
                <a:spcPct val="115399"/>
              </a:lnSpc>
              <a:spcBef>
                <a:spcPts val="95"/>
              </a:spcBef>
            </a:pPr>
            <a:r>
              <a:rPr dirty="0" spc="-70"/>
              <a:t>Regression </a:t>
            </a:r>
            <a:r>
              <a:rPr dirty="0" spc="-140"/>
              <a:t>is </a:t>
            </a:r>
            <a:r>
              <a:rPr dirty="0" spc="200"/>
              <a:t>a </a:t>
            </a:r>
            <a:r>
              <a:rPr dirty="0" spc="-110"/>
              <a:t>technique </a:t>
            </a:r>
            <a:r>
              <a:rPr dirty="0" spc="-150"/>
              <a:t>for </a:t>
            </a:r>
            <a:r>
              <a:rPr dirty="0" spc="-100"/>
              <a:t>investigating </a:t>
            </a:r>
            <a:r>
              <a:rPr dirty="0" spc="-170"/>
              <a:t>the </a:t>
            </a:r>
            <a:r>
              <a:rPr dirty="0" spc="-140"/>
              <a:t>relationship </a:t>
            </a:r>
            <a:r>
              <a:rPr dirty="0" spc="-135"/>
              <a:t> </a:t>
            </a:r>
            <a:r>
              <a:rPr dirty="0" spc="-85"/>
              <a:t>between </a:t>
            </a:r>
            <a:r>
              <a:rPr dirty="0" spc="-95"/>
              <a:t>independent </a:t>
            </a:r>
            <a:r>
              <a:rPr dirty="0" spc="-100"/>
              <a:t>variables </a:t>
            </a:r>
            <a:r>
              <a:rPr dirty="0" spc="-155"/>
              <a:t>or </a:t>
            </a:r>
            <a:r>
              <a:rPr dirty="0" spc="-105"/>
              <a:t>features </a:t>
            </a:r>
            <a:r>
              <a:rPr dirty="0" spc="20"/>
              <a:t>and </a:t>
            </a:r>
            <a:r>
              <a:rPr dirty="0" spc="200"/>
              <a:t>a </a:t>
            </a:r>
            <a:r>
              <a:rPr dirty="0" spc="-65"/>
              <a:t>dependent </a:t>
            </a:r>
            <a:r>
              <a:rPr dirty="0" spc="-60"/>
              <a:t> </a:t>
            </a:r>
            <a:r>
              <a:rPr dirty="0" spc="-110"/>
              <a:t>variable </a:t>
            </a:r>
            <a:r>
              <a:rPr dirty="0" spc="-155"/>
              <a:t>or </a:t>
            </a:r>
            <a:r>
              <a:rPr dirty="0" spc="-135"/>
              <a:t>outcome. </a:t>
            </a:r>
            <a:r>
              <a:rPr dirty="0" spc="-140"/>
              <a:t>It's </a:t>
            </a:r>
            <a:r>
              <a:rPr dirty="0" spc="-40"/>
              <a:t>used </a:t>
            </a:r>
            <a:r>
              <a:rPr dirty="0" spc="90"/>
              <a:t>as </a:t>
            </a:r>
            <a:r>
              <a:rPr dirty="0" spc="200"/>
              <a:t>a </a:t>
            </a:r>
            <a:r>
              <a:rPr dirty="0" spc="-120"/>
              <a:t>method </a:t>
            </a:r>
            <a:r>
              <a:rPr dirty="0" spc="-150"/>
              <a:t>for </a:t>
            </a:r>
            <a:r>
              <a:rPr dirty="0" spc="-135"/>
              <a:t>predictive </a:t>
            </a:r>
            <a:r>
              <a:rPr dirty="0" spc="-130"/>
              <a:t> </a:t>
            </a:r>
            <a:r>
              <a:rPr dirty="0" spc="-114"/>
              <a:t>modelling</a:t>
            </a:r>
            <a:r>
              <a:rPr dirty="0" spc="-150"/>
              <a:t> </a:t>
            </a:r>
            <a:r>
              <a:rPr dirty="0" spc="-220"/>
              <a:t>in</a:t>
            </a:r>
            <a:r>
              <a:rPr dirty="0" spc="-150"/>
              <a:t> </a:t>
            </a:r>
            <a:r>
              <a:rPr dirty="0" spc="-95"/>
              <a:t>machine</a:t>
            </a:r>
            <a:r>
              <a:rPr dirty="0" spc="-150"/>
              <a:t> </a:t>
            </a:r>
            <a:r>
              <a:rPr dirty="0" spc="-165"/>
              <a:t>learning,</a:t>
            </a:r>
            <a:r>
              <a:rPr dirty="0" spc="-145"/>
              <a:t> </a:t>
            </a:r>
            <a:r>
              <a:rPr dirty="0" spc="-220"/>
              <a:t>in</a:t>
            </a:r>
            <a:r>
              <a:rPr dirty="0" spc="-150"/>
              <a:t> </a:t>
            </a:r>
            <a:r>
              <a:rPr dirty="0" spc="-125"/>
              <a:t>which</a:t>
            </a:r>
            <a:r>
              <a:rPr dirty="0" spc="-150"/>
              <a:t> </a:t>
            </a:r>
            <a:r>
              <a:rPr dirty="0" spc="10"/>
              <a:t>an</a:t>
            </a:r>
            <a:r>
              <a:rPr dirty="0" spc="-145"/>
              <a:t> </a:t>
            </a:r>
            <a:r>
              <a:rPr dirty="0" spc="-135"/>
              <a:t>algorithm</a:t>
            </a:r>
            <a:r>
              <a:rPr dirty="0" spc="-150"/>
              <a:t> </a:t>
            </a:r>
            <a:r>
              <a:rPr dirty="0" spc="-140"/>
              <a:t>is</a:t>
            </a:r>
            <a:r>
              <a:rPr dirty="0" spc="-150"/>
              <a:t> </a:t>
            </a:r>
            <a:r>
              <a:rPr dirty="0" spc="-40"/>
              <a:t>used</a:t>
            </a:r>
            <a:r>
              <a:rPr dirty="0" spc="-145"/>
              <a:t> </a:t>
            </a:r>
            <a:r>
              <a:rPr dirty="0" spc="-130"/>
              <a:t>to </a:t>
            </a:r>
            <a:r>
              <a:rPr dirty="0" spc="-1375"/>
              <a:t> </a:t>
            </a:r>
            <a:r>
              <a:rPr dirty="0" spc="-110"/>
              <a:t>predict</a:t>
            </a:r>
            <a:r>
              <a:rPr dirty="0" spc="-155"/>
              <a:t> </a:t>
            </a:r>
            <a:r>
              <a:rPr dirty="0" spc="-110"/>
              <a:t>continuous</a:t>
            </a:r>
            <a:r>
              <a:rPr dirty="0" spc="-150"/>
              <a:t> </a:t>
            </a:r>
            <a:r>
              <a:rPr dirty="0" spc="-125"/>
              <a:t>outcomes.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3793"/>
            <a:ext cx="10670426" cy="434339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93999" y="1490074"/>
            <a:ext cx="9232900" cy="9785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250" spc="1470" b="0">
                <a:latin typeface="Arial MT"/>
                <a:cs typeface="Arial MT"/>
              </a:rPr>
              <a:t>cLASSIFIcATION:</a:t>
            </a:r>
            <a:endParaRPr sz="625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6000" y="4124612"/>
            <a:ext cx="14260194" cy="4883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737235">
              <a:lnSpc>
                <a:spcPct val="115500"/>
              </a:lnSpc>
              <a:spcBef>
                <a:spcPts val="100"/>
              </a:spcBef>
            </a:pPr>
            <a:r>
              <a:rPr dirty="0" sz="4600" spc="-50">
                <a:solidFill>
                  <a:srgbClr val="FFFFFF"/>
                </a:solidFill>
                <a:latin typeface="Trebuchet MS"/>
                <a:cs typeface="Trebuchet MS"/>
              </a:rPr>
              <a:t>Classification</a:t>
            </a:r>
            <a:r>
              <a:rPr dirty="0" sz="4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00" spc="-14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4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00" spc="-17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4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00" spc="-135">
                <a:solidFill>
                  <a:srgbClr val="FFFFFF"/>
                </a:solidFill>
                <a:latin typeface="Trebuchet MS"/>
                <a:cs typeface="Trebuchet MS"/>
              </a:rPr>
              <a:t>task</a:t>
            </a:r>
            <a:r>
              <a:rPr dirty="0" sz="4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00" spc="-4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4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00" spc="-85">
                <a:solidFill>
                  <a:srgbClr val="FFFFFF"/>
                </a:solidFill>
                <a:latin typeface="Trebuchet MS"/>
                <a:cs typeface="Trebuchet MS"/>
              </a:rPr>
              <a:t>predicting</a:t>
            </a:r>
            <a:r>
              <a:rPr dirty="0" sz="4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00" spc="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00" spc="-105">
                <a:solidFill>
                  <a:srgbClr val="FFFFFF"/>
                </a:solidFill>
                <a:latin typeface="Trebuchet MS"/>
                <a:cs typeface="Trebuchet MS"/>
              </a:rPr>
              <a:t>discrete</a:t>
            </a:r>
            <a:r>
              <a:rPr dirty="0" sz="460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00" spc="-20">
                <a:solidFill>
                  <a:srgbClr val="FFFFFF"/>
                </a:solidFill>
                <a:latin typeface="Trebuchet MS"/>
                <a:cs typeface="Trebuchet MS"/>
              </a:rPr>
              <a:t>class </a:t>
            </a:r>
            <a:r>
              <a:rPr dirty="0" sz="4600" spc="-13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00" spc="-155">
                <a:solidFill>
                  <a:srgbClr val="FFFFFF"/>
                </a:solidFill>
                <a:latin typeface="Trebuchet MS"/>
                <a:cs typeface="Trebuchet MS"/>
              </a:rPr>
              <a:t>label.</a:t>
            </a:r>
            <a:endParaRPr sz="4600">
              <a:latin typeface="Trebuchet MS"/>
              <a:cs typeface="Trebuchet MS"/>
            </a:endParaRPr>
          </a:p>
          <a:p>
            <a:pPr marL="12700" marR="5080">
              <a:lnSpc>
                <a:spcPct val="115500"/>
              </a:lnSpc>
            </a:pPr>
            <a:r>
              <a:rPr dirty="0" sz="4600" spc="-22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4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00" spc="-130">
                <a:solidFill>
                  <a:srgbClr val="FFFFFF"/>
                </a:solidFill>
                <a:latin typeface="Trebuchet MS"/>
                <a:cs typeface="Trebuchet MS"/>
              </a:rPr>
              <a:t>general,</a:t>
            </a:r>
            <a:r>
              <a:rPr dirty="0" sz="4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00" spc="-14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4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00" spc="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00" spc="-140">
                <a:solidFill>
                  <a:srgbClr val="FFFFFF"/>
                </a:solidFill>
                <a:latin typeface="Trebuchet MS"/>
                <a:cs typeface="Trebuchet MS"/>
              </a:rPr>
              <a:t>function</a:t>
            </a:r>
            <a:r>
              <a:rPr dirty="0" sz="4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00" spc="-155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4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00" spc="-40">
                <a:solidFill>
                  <a:srgbClr val="FFFFFF"/>
                </a:solidFill>
                <a:latin typeface="Trebuchet MS"/>
                <a:cs typeface="Trebuchet MS"/>
              </a:rPr>
              <a:t>weighs</a:t>
            </a:r>
            <a:r>
              <a:rPr dirty="0" sz="460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00" spc="-17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4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00" spc="-180">
                <a:solidFill>
                  <a:srgbClr val="FFFFFF"/>
                </a:solidFill>
                <a:latin typeface="Trebuchet MS"/>
                <a:cs typeface="Trebuchet MS"/>
              </a:rPr>
              <a:t>input</a:t>
            </a:r>
            <a:r>
              <a:rPr dirty="0" sz="4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00" spc="-105">
                <a:solidFill>
                  <a:srgbClr val="FFFFFF"/>
                </a:solidFill>
                <a:latin typeface="Trebuchet MS"/>
                <a:cs typeface="Trebuchet MS"/>
              </a:rPr>
              <a:t>features</a:t>
            </a:r>
            <a:r>
              <a:rPr dirty="0" sz="4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00" spc="15">
                <a:solidFill>
                  <a:srgbClr val="FFFFFF"/>
                </a:solidFill>
                <a:latin typeface="Trebuchet MS"/>
                <a:cs typeface="Trebuchet MS"/>
              </a:rPr>
              <a:t>so </a:t>
            </a:r>
            <a:r>
              <a:rPr dirty="0" sz="4600" spc="-13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00" spc="-155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dirty="0" sz="4600" spc="-17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4600" spc="-150">
                <a:solidFill>
                  <a:srgbClr val="FFFFFF"/>
                </a:solidFill>
                <a:latin typeface="Trebuchet MS"/>
                <a:cs typeface="Trebuchet MS"/>
              </a:rPr>
              <a:t>output </a:t>
            </a:r>
            <a:r>
              <a:rPr dirty="0" sz="4600" spc="-35">
                <a:solidFill>
                  <a:srgbClr val="FFFFFF"/>
                </a:solidFill>
                <a:latin typeface="Trebuchet MS"/>
                <a:cs typeface="Trebuchet MS"/>
              </a:rPr>
              <a:t>separates </a:t>
            </a:r>
            <a:r>
              <a:rPr dirty="0" sz="4600" spc="-45">
                <a:solidFill>
                  <a:srgbClr val="FFFFFF"/>
                </a:solidFill>
                <a:latin typeface="Trebuchet MS"/>
                <a:cs typeface="Trebuchet MS"/>
              </a:rPr>
              <a:t>one </a:t>
            </a:r>
            <a:r>
              <a:rPr dirty="0" sz="4600" spc="-20">
                <a:solidFill>
                  <a:srgbClr val="FFFFFF"/>
                </a:solidFill>
                <a:latin typeface="Trebuchet MS"/>
                <a:cs typeface="Trebuchet MS"/>
              </a:rPr>
              <a:t>class </a:t>
            </a:r>
            <a:r>
              <a:rPr dirty="0" sz="4600" spc="-180">
                <a:solidFill>
                  <a:srgbClr val="FFFFFF"/>
                </a:solidFill>
                <a:latin typeface="Trebuchet MS"/>
                <a:cs typeface="Trebuchet MS"/>
              </a:rPr>
              <a:t>into </a:t>
            </a:r>
            <a:r>
              <a:rPr dirty="0" sz="4600" spc="-135">
                <a:solidFill>
                  <a:srgbClr val="FFFFFF"/>
                </a:solidFill>
                <a:latin typeface="Trebuchet MS"/>
                <a:cs typeface="Trebuchet MS"/>
              </a:rPr>
              <a:t>positive </a:t>
            </a:r>
            <a:r>
              <a:rPr dirty="0" sz="4600" spc="-114">
                <a:solidFill>
                  <a:srgbClr val="FFFFFF"/>
                </a:solidFill>
                <a:latin typeface="Trebuchet MS"/>
                <a:cs typeface="Trebuchet MS"/>
              </a:rPr>
              <a:t>values </a:t>
            </a:r>
            <a:r>
              <a:rPr dirty="0" sz="46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00" spc="2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4600" spc="-17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4600" spc="-165">
                <a:solidFill>
                  <a:srgbClr val="FFFFFF"/>
                </a:solidFill>
                <a:latin typeface="Trebuchet MS"/>
                <a:cs typeface="Trebuchet MS"/>
              </a:rPr>
              <a:t>other </a:t>
            </a:r>
            <a:r>
              <a:rPr dirty="0" sz="4600" spc="-180">
                <a:solidFill>
                  <a:srgbClr val="FFFFFF"/>
                </a:solidFill>
                <a:latin typeface="Trebuchet MS"/>
                <a:cs typeface="Trebuchet MS"/>
              </a:rPr>
              <a:t>into </a:t>
            </a:r>
            <a:r>
              <a:rPr dirty="0" sz="4600" spc="-70">
                <a:solidFill>
                  <a:srgbClr val="FFFFFF"/>
                </a:solidFill>
                <a:latin typeface="Trebuchet MS"/>
                <a:cs typeface="Trebuchet MS"/>
              </a:rPr>
              <a:t>negative </a:t>
            </a:r>
            <a:r>
              <a:rPr dirty="0" sz="4600" spc="-185">
                <a:solidFill>
                  <a:srgbClr val="FFFFFF"/>
                </a:solidFill>
                <a:latin typeface="Trebuchet MS"/>
                <a:cs typeface="Trebuchet MS"/>
              </a:rPr>
              <a:t>values, </a:t>
            </a:r>
            <a:r>
              <a:rPr dirty="0" sz="4600" spc="-155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dirty="0" sz="4600" spc="-14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4600" spc="-30">
                <a:solidFill>
                  <a:srgbClr val="FFFFFF"/>
                </a:solidFill>
                <a:latin typeface="Trebuchet MS"/>
                <a:cs typeface="Trebuchet MS"/>
              </a:rPr>
              <a:t>categorical </a:t>
            </a:r>
            <a:r>
              <a:rPr dirty="0" sz="4600" spc="-25">
                <a:solidFill>
                  <a:srgbClr val="FFFFFF"/>
                </a:solidFill>
                <a:latin typeface="Trebuchet MS"/>
                <a:cs typeface="Trebuchet MS"/>
              </a:rPr>
              <a:t> segregation</a:t>
            </a:r>
            <a:r>
              <a:rPr dirty="0" sz="4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00" spc="-46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46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3792"/>
            <a:ext cx="10670426" cy="434339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6908" y="985596"/>
            <a:ext cx="8651240" cy="215900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38250" marR="5080" indent="-1226185">
              <a:lnSpc>
                <a:spcPct val="116700"/>
              </a:lnSpc>
              <a:spcBef>
                <a:spcPts val="90"/>
              </a:spcBef>
            </a:pPr>
            <a:r>
              <a:rPr dirty="0" sz="6000" spc="1614" b="0">
                <a:latin typeface="Arial MT"/>
                <a:cs typeface="Arial MT"/>
              </a:rPr>
              <a:t>U</a:t>
            </a:r>
            <a:r>
              <a:rPr dirty="0" sz="6000" spc="1910" b="0">
                <a:latin typeface="Arial MT"/>
                <a:cs typeface="Arial MT"/>
              </a:rPr>
              <a:t>N</a:t>
            </a:r>
            <a:r>
              <a:rPr dirty="0" sz="6000" spc="1945" b="0">
                <a:latin typeface="Arial MT"/>
                <a:cs typeface="Arial MT"/>
              </a:rPr>
              <a:t>S</a:t>
            </a:r>
            <a:r>
              <a:rPr dirty="0" sz="6000" spc="1614" b="0">
                <a:latin typeface="Arial MT"/>
                <a:cs typeface="Arial MT"/>
              </a:rPr>
              <a:t>U</a:t>
            </a:r>
            <a:r>
              <a:rPr dirty="0" sz="6000" spc="2090" b="0">
                <a:latin typeface="Arial MT"/>
                <a:cs typeface="Arial MT"/>
              </a:rPr>
              <a:t>P</a:t>
            </a:r>
            <a:r>
              <a:rPr dirty="0" sz="6000" spc="1830" b="0">
                <a:latin typeface="Arial MT"/>
                <a:cs typeface="Arial MT"/>
              </a:rPr>
              <a:t>E</a:t>
            </a:r>
            <a:r>
              <a:rPr dirty="0" sz="6000" spc="1760" b="0">
                <a:latin typeface="Arial MT"/>
                <a:cs typeface="Arial MT"/>
              </a:rPr>
              <a:t>R</a:t>
            </a:r>
            <a:r>
              <a:rPr dirty="0" sz="6000" spc="2160" b="0">
                <a:latin typeface="Arial MT"/>
                <a:cs typeface="Arial MT"/>
              </a:rPr>
              <a:t>V</a:t>
            </a:r>
            <a:r>
              <a:rPr dirty="0" sz="6000" spc="30" b="0">
                <a:latin typeface="Arial MT"/>
                <a:cs typeface="Arial MT"/>
              </a:rPr>
              <a:t>I</a:t>
            </a:r>
            <a:r>
              <a:rPr dirty="0" sz="6000" spc="1945" b="0">
                <a:latin typeface="Arial MT"/>
                <a:cs typeface="Arial MT"/>
              </a:rPr>
              <a:t>S</a:t>
            </a:r>
            <a:r>
              <a:rPr dirty="0" sz="6000" spc="1830" b="0">
                <a:latin typeface="Arial MT"/>
                <a:cs typeface="Arial MT"/>
              </a:rPr>
              <a:t>E</a:t>
            </a:r>
            <a:r>
              <a:rPr dirty="0" sz="6000" spc="1040" b="0">
                <a:latin typeface="Arial MT"/>
                <a:cs typeface="Arial MT"/>
              </a:rPr>
              <a:t>D  </a:t>
            </a:r>
            <a:r>
              <a:rPr dirty="0" sz="6000" spc="1535" b="0">
                <a:latin typeface="Arial MT"/>
                <a:cs typeface="Arial MT"/>
              </a:rPr>
              <a:t>LEARNING</a:t>
            </a:r>
            <a:r>
              <a:rPr dirty="0" sz="6000" spc="-185" b="0">
                <a:latin typeface="Arial MT"/>
                <a:cs typeface="Arial MT"/>
              </a:rPr>
              <a:t> </a:t>
            </a:r>
            <a:r>
              <a:rPr dirty="0" sz="6000" spc="-555" b="0">
                <a:latin typeface="Arial MT"/>
                <a:cs typeface="Arial MT"/>
              </a:rPr>
              <a:t>:</a:t>
            </a:r>
            <a:endParaRPr sz="6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6000" y="4440656"/>
            <a:ext cx="11348720" cy="3930650"/>
          </a:xfrm>
          <a:prstGeom prst="rect">
            <a:avLst/>
          </a:prstGeom>
        </p:spPr>
        <p:txBody>
          <a:bodyPr wrap="square" lIns="0" tIns="121920" rIns="0" bIns="0" rtlCol="0" vert="horz">
            <a:spAutoFit/>
          </a:bodyPr>
          <a:lstStyle/>
          <a:p>
            <a:pPr marL="615315" indent="-451484">
              <a:lnSpc>
                <a:spcPct val="100000"/>
              </a:lnSpc>
              <a:spcBef>
                <a:spcPts val="960"/>
              </a:spcBef>
              <a:buChar char="*"/>
              <a:tabLst>
                <a:tab pos="615950" algn="l"/>
              </a:tabLst>
            </a:pPr>
            <a:r>
              <a:rPr dirty="0" sz="4400" spc="-95">
                <a:solidFill>
                  <a:srgbClr val="FFFFFF"/>
                </a:solidFill>
                <a:latin typeface="Trebuchet MS"/>
                <a:cs typeface="Trebuchet MS"/>
              </a:rPr>
              <a:t>Learning</a:t>
            </a:r>
            <a:r>
              <a:rPr dirty="0" sz="44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-4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44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-175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dirty="0" sz="44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-50">
                <a:solidFill>
                  <a:srgbClr val="FFFFFF"/>
                </a:solidFill>
                <a:latin typeface="Trebuchet MS"/>
                <a:cs typeface="Trebuchet MS"/>
              </a:rPr>
              <a:t>own</a:t>
            </a:r>
            <a:endParaRPr sz="4400">
              <a:latin typeface="Trebuchet MS"/>
              <a:cs typeface="Trebuchet MS"/>
            </a:endParaRPr>
          </a:p>
          <a:p>
            <a:pPr marL="615315" indent="-451484">
              <a:lnSpc>
                <a:spcPct val="100000"/>
              </a:lnSpc>
              <a:spcBef>
                <a:spcPts val="869"/>
              </a:spcBef>
              <a:buChar char="*"/>
              <a:tabLst>
                <a:tab pos="615950" algn="l"/>
              </a:tabLst>
            </a:pPr>
            <a:r>
              <a:rPr dirty="0" sz="4400" spc="-60">
                <a:solidFill>
                  <a:srgbClr val="FFFFFF"/>
                </a:solidFill>
                <a:latin typeface="Trebuchet MS"/>
                <a:cs typeface="Trebuchet MS"/>
              </a:rPr>
              <a:t>Only</a:t>
            </a:r>
            <a:r>
              <a:rPr dirty="0" sz="44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-85">
                <a:solidFill>
                  <a:srgbClr val="FFFFFF"/>
                </a:solidFill>
                <a:latin typeface="Trebuchet MS"/>
                <a:cs typeface="Trebuchet MS"/>
              </a:rPr>
              <a:t>features</a:t>
            </a:r>
            <a:endParaRPr sz="4400">
              <a:latin typeface="Trebuchet MS"/>
              <a:cs typeface="Trebuchet MS"/>
            </a:endParaRPr>
          </a:p>
          <a:p>
            <a:pPr marL="615315" indent="-451484">
              <a:lnSpc>
                <a:spcPct val="100000"/>
              </a:lnSpc>
              <a:spcBef>
                <a:spcPts val="869"/>
              </a:spcBef>
              <a:buChar char="*"/>
              <a:tabLst>
                <a:tab pos="615950" algn="l"/>
              </a:tabLst>
            </a:pPr>
            <a:r>
              <a:rPr dirty="0" sz="4400" spc="-30">
                <a:solidFill>
                  <a:srgbClr val="FFFFFF"/>
                </a:solidFill>
                <a:latin typeface="Trebuchet MS"/>
                <a:cs typeface="Trebuchet MS"/>
              </a:rPr>
              <a:t>Association</a:t>
            </a:r>
            <a:endParaRPr sz="4400">
              <a:latin typeface="Trebuchet MS"/>
              <a:cs typeface="Trebuchet MS"/>
            </a:endParaRPr>
          </a:p>
          <a:p>
            <a:pPr marL="12700" marR="5080" indent="304165">
              <a:lnSpc>
                <a:spcPts val="6150"/>
              </a:lnSpc>
              <a:spcBef>
                <a:spcPts val="150"/>
              </a:spcBef>
            </a:pPr>
            <a:r>
              <a:rPr dirty="0" sz="4400" spc="9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400" spc="-225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dirty="0" sz="4400" spc="2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400" spc="-27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4400" spc="7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4400" spc="-33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4400" spc="1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-434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dirty="0" sz="4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-33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4400" spc="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400" spc="2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400" spc="-33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400" spc="-15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4400" spc="-2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4400" spc="-15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4400" spc="34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4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-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4400" spc="7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4400" spc="-27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4400" spc="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400" spc="-2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400" spc="-15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4400" spc="-2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4400" spc="-15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4400" spc="34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4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-15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4400" spc="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400" spc="-65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4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7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4400" spc="-28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4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7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4400" spc="-15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4400" spc="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400" spc="-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4400" spc="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400" spc="-33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4400" spc="-12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4400" spc="-520">
                <a:solidFill>
                  <a:srgbClr val="FFFFFF"/>
                </a:solidFill>
                <a:latin typeface="Trebuchet MS"/>
                <a:cs typeface="Trebuchet MS"/>
              </a:rPr>
              <a:t>,  </a:t>
            </a:r>
            <a:r>
              <a:rPr dirty="0" sz="4400" spc="-1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4400" spc="-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4400" spc="-2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4400" spc="-15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4400" spc="34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4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-580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dirty="0" sz="4400" spc="-1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4400" spc="-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4400" spc="-2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7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4400" spc="-15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4400" spc="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400" spc="-720">
                <a:solidFill>
                  <a:srgbClr val="FFFFFF"/>
                </a:solidFill>
                <a:latin typeface="Trebuchet MS"/>
                <a:cs typeface="Trebuchet MS"/>
              </a:rPr>
              <a:t>’</a:t>
            </a:r>
            <a:r>
              <a:rPr dirty="0" sz="440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4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-33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400" spc="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400" spc="-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4400" spc="7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4400" spc="-1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4400" spc="-33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400" spc="12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4400" spc="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40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44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19859"/>
            <a:ext cx="11088751" cy="43243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55119" y="1288745"/>
            <a:ext cx="5000624" cy="449579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6595" y="945704"/>
            <a:ext cx="9371965" cy="215900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598930" marR="5080" indent="-1586865">
              <a:lnSpc>
                <a:spcPct val="116700"/>
              </a:lnSpc>
              <a:spcBef>
                <a:spcPts val="90"/>
              </a:spcBef>
            </a:pPr>
            <a:r>
              <a:rPr dirty="0" sz="6000" spc="1760" b="0">
                <a:latin typeface="Arial MT"/>
                <a:cs typeface="Arial MT"/>
              </a:rPr>
              <a:t>R</a:t>
            </a:r>
            <a:r>
              <a:rPr dirty="0" sz="6000" spc="1830" b="0">
                <a:latin typeface="Arial MT"/>
                <a:cs typeface="Arial MT"/>
              </a:rPr>
              <a:t>E</a:t>
            </a:r>
            <a:r>
              <a:rPr dirty="0" sz="6000" spc="30" b="0">
                <a:latin typeface="Arial MT"/>
                <a:cs typeface="Arial MT"/>
              </a:rPr>
              <a:t>I</a:t>
            </a:r>
            <a:r>
              <a:rPr dirty="0" sz="6000" spc="1910" b="0">
                <a:latin typeface="Arial MT"/>
                <a:cs typeface="Arial MT"/>
              </a:rPr>
              <a:t>N</a:t>
            </a:r>
            <a:r>
              <a:rPr dirty="0" sz="6000" spc="2165" b="0">
                <a:latin typeface="Arial MT"/>
                <a:cs typeface="Arial MT"/>
              </a:rPr>
              <a:t>F</a:t>
            </a:r>
            <a:r>
              <a:rPr dirty="0" sz="6000" spc="1280" b="0">
                <a:latin typeface="Arial MT"/>
                <a:cs typeface="Arial MT"/>
              </a:rPr>
              <a:t>O</a:t>
            </a:r>
            <a:r>
              <a:rPr dirty="0" sz="6000" spc="1760" b="0">
                <a:latin typeface="Arial MT"/>
                <a:cs typeface="Arial MT"/>
              </a:rPr>
              <a:t>R</a:t>
            </a:r>
            <a:r>
              <a:rPr dirty="0" sz="6000" spc="2945" b="0">
                <a:latin typeface="Arial MT"/>
                <a:cs typeface="Arial MT"/>
              </a:rPr>
              <a:t>c</a:t>
            </a:r>
            <a:r>
              <a:rPr dirty="0" sz="6000" spc="1830" b="0">
                <a:latin typeface="Arial MT"/>
                <a:cs typeface="Arial MT"/>
              </a:rPr>
              <a:t>E</a:t>
            </a:r>
            <a:r>
              <a:rPr dirty="0" sz="6000" spc="2055" b="0">
                <a:latin typeface="Arial MT"/>
                <a:cs typeface="Arial MT"/>
              </a:rPr>
              <a:t>M</a:t>
            </a:r>
            <a:r>
              <a:rPr dirty="0" sz="6000" spc="1830" b="0">
                <a:latin typeface="Arial MT"/>
                <a:cs typeface="Arial MT"/>
              </a:rPr>
              <a:t>E</a:t>
            </a:r>
            <a:r>
              <a:rPr dirty="0" sz="6000" spc="1910" b="0">
                <a:latin typeface="Arial MT"/>
                <a:cs typeface="Arial MT"/>
              </a:rPr>
              <a:t>N</a:t>
            </a:r>
            <a:r>
              <a:rPr dirty="0" sz="6000" spc="760" b="0">
                <a:latin typeface="Arial MT"/>
                <a:cs typeface="Arial MT"/>
              </a:rPr>
              <a:t>T  </a:t>
            </a:r>
            <a:r>
              <a:rPr dirty="0" sz="6000" spc="1535" b="0">
                <a:latin typeface="Arial MT"/>
                <a:cs typeface="Arial MT"/>
              </a:rPr>
              <a:t>LEARNING</a:t>
            </a:r>
            <a:r>
              <a:rPr dirty="0" sz="6000" spc="-185" b="0">
                <a:latin typeface="Arial MT"/>
                <a:cs typeface="Arial MT"/>
              </a:rPr>
              <a:t> </a:t>
            </a:r>
            <a:r>
              <a:rPr dirty="0" sz="6000" spc="-555" b="0">
                <a:latin typeface="Arial MT"/>
                <a:cs typeface="Arial MT"/>
              </a:rPr>
              <a:t>:</a:t>
            </a:r>
            <a:endParaRPr sz="60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19859"/>
            <a:ext cx="11088751" cy="43243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16423" y="798439"/>
            <a:ext cx="5057774" cy="35623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745350" y="4992479"/>
            <a:ext cx="14481810" cy="3825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>
              <a:lnSpc>
                <a:spcPct val="115999"/>
              </a:lnSpc>
              <a:spcBef>
                <a:spcPts val="95"/>
              </a:spcBef>
            </a:pPr>
            <a:r>
              <a:rPr dirty="0" sz="4300" spc="-15">
                <a:solidFill>
                  <a:srgbClr val="FFFFFF"/>
                </a:solidFill>
                <a:latin typeface="Trebuchet MS"/>
                <a:cs typeface="Trebuchet MS"/>
              </a:rPr>
              <a:t>Self</a:t>
            </a:r>
            <a:r>
              <a:rPr dirty="0" sz="43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300" spc="-145">
                <a:solidFill>
                  <a:srgbClr val="FFFFFF"/>
                </a:solidFill>
                <a:latin typeface="Trebuchet MS"/>
                <a:cs typeface="Trebuchet MS"/>
              </a:rPr>
              <a:t>interpreting</a:t>
            </a:r>
            <a:r>
              <a:rPr dirty="0" sz="43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300" spc="55">
                <a:solidFill>
                  <a:srgbClr val="FFFFFF"/>
                </a:solidFill>
                <a:latin typeface="Trebuchet MS"/>
                <a:cs typeface="Trebuchet MS"/>
              </a:rPr>
              <a:t>based</a:t>
            </a:r>
            <a:r>
              <a:rPr dirty="0" sz="43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300" spc="-55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43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300" spc="-15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43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300" spc="-155">
                <a:solidFill>
                  <a:srgbClr val="FFFFFF"/>
                </a:solidFill>
                <a:latin typeface="Trebuchet MS"/>
                <a:cs typeface="Trebuchet MS"/>
              </a:rPr>
              <a:t>system</a:t>
            </a:r>
            <a:r>
              <a:rPr dirty="0" sz="43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300" spc="-35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43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300" spc="-80">
                <a:solidFill>
                  <a:srgbClr val="FFFFFF"/>
                </a:solidFill>
                <a:latin typeface="Trebuchet MS"/>
                <a:cs typeface="Trebuchet MS"/>
              </a:rPr>
              <a:t>rewards</a:t>
            </a:r>
            <a:r>
              <a:rPr dirty="0" sz="43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300" spc="2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43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300" spc="-180">
                <a:solidFill>
                  <a:srgbClr val="FFFFFF"/>
                </a:solidFill>
                <a:latin typeface="Trebuchet MS"/>
                <a:cs typeface="Trebuchet MS"/>
              </a:rPr>
              <a:t>penalty, </a:t>
            </a:r>
            <a:r>
              <a:rPr dirty="0" sz="4300" spc="-12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300" spc="-85">
                <a:solidFill>
                  <a:srgbClr val="FFFFFF"/>
                </a:solidFill>
                <a:latin typeface="Trebuchet MS"/>
                <a:cs typeface="Trebuchet MS"/>
              </a:rPr>
              <a:t>learned</a:t>
            </a:r>
            <a:r>
              <a:rPr dirty="0" sz="43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300" spc="-110">
                <a:solidFill>
                  <a:srgbClr val="FFFFFF"/>
                </a:solidFill>
                <a:latin typeface="Trebuchet MS"/>
                <a:cs typeface="Trebuchet MS"/>
              </a:rPr>
              <a:t>through</a:t>
            </a:r>
            <a:r>
              <a:rPr dirty="0" sz="43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300" spc="-204">
                <a:solidFill>
                  <a:srgbClr val="FFFFFF"/>
                </a:solidFill>
                <a:latin typeface="Trebuchet MS"/>
                <a:cs typeface="Trebuchet MS"/>
              </a:rPr>
              <a:t>trial</a:t>
            </a:r>
            <a:r>
              <a:rPr dirty="0" sz="43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300" spc="2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43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300" spc="-195">
                <a:solidFill>
                  <a:srgbClr val="FFFFFF"/>
                </a:solidFill>
                <a:latin typeface="Trebuchet MS"/>
                <a:cs typeface="Trebuchet MS"/>
              </a:rPr>
              <a:t>error</a:t>
            </a:r>
            <a:r>
              <a:rPr dirty="0" sz="43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300" spc="-70">
                <a:solidFill>
                  <a:srgbClr val="FFFFFF"/>
                </a:solidFill>
                <a:latin typeface="Trebuchet MS"/>
                <a:cs typeface="Trebuchet MS"/>
              </a:rPr>
              <a:t>seeking</a:t>
            </a:r>
            <a:r>
              <a:rPr dirty="0" sz="43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300" spc="-190">
                <a:solidFill>
                  <a:srgbClr val="FFFFFF"/>
                </a:solidFill>
                <a:latin typeface="Trebuchet MS"/>
                <a:cs typeface="Trebuchet MS"/>
              </a:rPr>
              <a:t>maximum</a:t>
            </a:r>
            <a:r>
              <a:rPr dirty="0" sz="43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300" spc="-125">
                <a:solidFill>
                  <a:srgbClr val="FFFFFF"/>
                </a:solidFill>
                <a:latin typeface="Trebuchet MS"/>
                <a:cs typeface="Trebuchet MS"/>
              </a:rPr>
              <a:t>rewards.</a:t>
            </a:r>
            <a:endParaRPr sz="4300">
              <a:latin typeface="Trebuchet MS"/>
              <a:cs typeface="Trebuchet MS"/>
            </a:endParaRPr>
          </a:p>
          <a:p>
            <a:pPr algn="ctr" marL="351155" marR="342900" indent="-635">
              <a:lnSpc>
                <a:spcPts val="5980"/>
              </a:lnSpc>
              <a:spcBef>
                <a:spcPts val="140"/>
              </a:spcBef>
              <a:tabLst>
                <a:tab pos="2945765" algn="l"/>
              </a:tabLst>
            </a:pPr>
            <a:r>
              <a:rPr dirty="0" sz="4300" spc="-75">
                <a:solidFill>
                  <a:srgbClr val="FFFFFF"/>
                </a:solidFill>
                <a:latin typeface="Trebuchet MS"/>
                <a:cs typeface="Trebuchet MS"/>
              </a:rPr>
              <a:t>Example</a:t>
            </a:r>
            <a:r>
              <a:rPr dirty="0" sz="43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300" spc="-430">
                <a:solidFill>
                  <a:srgbClr val="FFFFFF"/>
                </a:solidFill>
                <a:latin typeface="Trebuchet MS"/>
                <a:cs typeface="Trebuchet MS"/>
              </a:rPr>
              <a:t>:	</a:t>
            </a:r>
            <a:r>
              <a:rPr dirty="0" sz="4300" spc="170">
                <a:solidFill>
                  <a:srgbClr val="FFFFFF"/>
                </a:solidFill>
                <a:latin typeface="Trebuchet MS"/>
                <a:cs typeface="Trebuchet MS"/>
              </a:rPr>
              <a:t>Dog </a:t>
            </a:r>
            <a:r>
              <a:rPr dirty="0" sz="4300" spc="-125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4300" spc="-75">
                <a:solidFill>
                  <a:srgbClr val="FFFFFF"/>
                </a:solidFill>
                <a:latin typeface="Trebuchet MS"/>
                <a:cs typeface="Trebuchet MS"/>
              </a:rPr>
              <a:t>given </a:t>
            </a:r>
            <a:r>
              <a:rPr dirty="0" sz="4300" spc="19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4300" spc="-150">
                <a:solidFill>
                  <a:srgbClr val="FFFFFF"/>
                </a:solidFill>
                <a:latin typeface="Trebuchet MS"/>
                <a:cs typeface="Trebuchet MS"/>
              </a:rPr>
              <a:t>treat </a:t>
            </a:r>
            <a:r>
              <a:rPr dirty="0" sz="4300" spc="-55">
                <a:solidFill>
                  <a:srgbClr val="FFFFFF"/>
                </a:solidFill>
                <a:latin typeface="Trebuchet MS"/>
                <a:cs typeface="Trebuchet MS"/>
              </a:rPr>
              <a:t>on </a:t>
            </a:r>
            <a:r>
              <a:rPr dirty="0" sz="4300" spc="5">
                <a:solidFill>
                  <a:srgbClr val="FFFFFF"/>
                </a:solidFill>
                <a:latin typeface="Trebuchet MS"/>
                <a:cs typeface="Trebuchet MS"/>
              </a:rPr>
              <a:t>doing </a:t>
            </a:r>
            <a:r>
              <a:rPr dirty="0" sz="4300" spc="-15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4300" spc="-5">
                <a:solidFill>
                  <a:srgbClr val="FFFFFF"/>
                </a:solidFill>
                <a:latin typeface="Trebuchet MS"/>
                <a:cs typeface="Trebuchet MS"/>
              </a:rPr>
              <a:t>said </a:t>
            </a:r>
            <a:r>
              <a:rPr dirty="0" sz="4300" spc="-60">
                <a:solidFill>
                  <a:srgbClr val="FFFFFF"/>
                </a:solidFill>
                <a:latin typeface="Trebuchet MS"/>
                <a:cs typeface="Trebuchet MS"/>
              </a:rPr>
              <a:t>action </a:t>
            </a:r>
            <a:r>
              <a:rPr dirty="0" sz="4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300" spc="-150">
                <a:solidFill>
                  <a:srgbClr val="FFFFFF"/>
                </a:solidFill>
                <a:latin typeface="Trebuchet MS"/>
                <a:cs typeface="Trebuchet MS"/>
              </a:rPr>
              <a:t>correctly</a:t>
            </a:r>
            <a:r>
              <a:rPr dirty="0" sz="43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300" spc="-58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43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300" spc="-185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dirty="0" sz="43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300" spc="-15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43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300" spc="140">
                <a:solidFill>
                  <a:srgbClr val="FFFFFF"/>
                </a:solidFill>
                <a:latin typeface="Trebuchet MS"/>
                <a:cs typeface="Trebuchet MS"/>
              </a:rPr>
              <a:t>dog</a:t>
            </a:r>
            <a:r>
              <a:rPr dirty="0" sz="43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300" spc="-155">
                <a:solidFill>
                  <a:srgbClr val="FFFFFF"/>
                </a:solidFill>
                <a:latin typeface="Trebuchet MS"/>
                <a:cs typeface="Trebuchet MS"/>
              </a:rPr>
              <a:t>doesn’t</a:t>
            </a:r>
            <a:r>
              <a:rPr dirty="0" sz="43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300" spc="55">
                <a:solidFill>
                  <a:srgbClr val="FFFFFF"/>
                </a:solidFill>
                <a:latin typeface="Trebuchet MS"/>
                <a:cs typeface="Trebuchet MS"/>
              </a:rPr>
              <a:t>do</a:t>
            </a:r>
            <a:r>
              <a:rPr dirty="0" sz="43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300" spc="-15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43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300" spc="-5">
                <a:solidFill>
                  <a:srgbClr val="FFFFFF"/>
                </a:solidFill>
                <a:latin typeface="Trebuchet MS"/>
                <a:cs typeface="Trebuchet MS"/>
              </a:rPr>
              <a:t>said</a:t>
            </a:r>
            <a:r>
              <a:rPr dirty="0" sz="43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300" spc="-60">
                <a:solidFill>
                  <a:srgbClr val="FFFFFF"/>
                </a:solidFill>
                <a:latin typeface="Trebuchet MS"/>
                <a:cs typeface="Trebuchet MS"/>
              </a:rPr>
              <a:t>action</a:t>
            </a:r>
            <a:r>
              <a:rPr dirty="0" sz="43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300" spc="-15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43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300" spc="-265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43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300" spc="-240">
                <a:solidFill>
                  <a:srgbClr val="FFFFFF"/>
                </a:solidFill>
                <a:latin typeface="Trebuchet MS"/>
                <a:cs typeface="Trebuchet MS"/>
              </a:rPr>
              <a:t>won’t </a:t>
            </a:r>
            <a:r>
              <a:rPr dirty="0" sz="4300" spc="-12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300" spc="5">
                <a:solidFill>
                  <a:srgbClr val="FFFFFF"/>
                </a:solidFill>
                <a:latin typeface="Trebuchet MS"/>
                <a:cs typeface="Trebuchet MS"/>
              </a:rPr>
              <a:t>get</a:t>
            </a:r>
            <a:r>
              <a:rPr dirty="0" sz="43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300" spc="-90">
                <a:solidFill>
                  <a:srgbClr val="FFFFFF"/>
                </a:solidFill>
                <a:latin typeface="Trebuchet MS"/>
                <a:cs typeface="Trebuchet MS"/>
              </a:rPr>
              <a:t>any</a:t>
            </a:r>
            <a:r>
              <a:rPr dirty="0" sz="43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300" spc="-195">
                <a:solidFill>
                  <a:srgbClr val="FFFFFF"/>
                </a:solidFill>
                <a:latin typeface="Trebuchet MS"/>
                <a:cs typeface="Trebuchet MS"/>
              </a:rPr>
              <a:t>treat.</a:t>
            </a:r>
            <a:endParaRPr sz="4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43387"/>
            <a:ext cx="16703839" cy="6657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18325" y="2746925"/>
            <a:ext cx="6334760" cy="29972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-635">
              <a:lnSpc>
                <a:spcPct val="116100"/>
              </a:lnSpc>
              <a:spcBef>
                <a:spcPts val="95"/>
              </a:spcBef>
            </a:pPr>
            <a:r>
              <a:rPr dirty="0" sz="5600" spc="1660" b="0">
                <a:latin typeface="Arial MT"/>
                <a:cs typeface="Arial MT"/>
              </a:rPr>
              <a:t>FEATURES </a:t>
            </a:r>
            <a:r>
              <a:rPr dirty="0" sz="5600" spc="-745" b="0">
                <a:latin typeface="Arial MT"/>
                <a:cs typeface="Arial MT"/>
              </a:rPr>
              <a:t>, </a:t>
            </a:r>
            <a:r>
              <a:rPr dirty="0" sz="5600" spc="-740" b="0">
                <a:latin typeface="Arial MT"/>
                <a:cs typeface="Arial MT"/>
              </a:rPr>
              <a:t> </a:t>
            </a:r>
            <a:r>
              <a:rPr dirty="0" sz="5600" spc="1650" b="0">
                <a:latin typeface="Arial MT"/>
                <a:cs typeface="Arial MT"/>
              </a:rPr>
              <a:t>LABELS</a:t>
            </a:r>
            <a:r>
              <a:rPr dirty="0" sz="5600" spc="-240" b="0">
                <a:latin typeface="Arial MT"/>
                <a:cs typeface="Arial MT"/>
              </a:rPr>
              <a:t> </a:t>
            </a:r>
            <a:r>
              <a:rPr dirty="0" sz="5600" spc="1780" b="0">
                <a:latin typeface="Arial MT"/>
                <a:cs typeface="Arial MT"/>
              </a:rPr>
              <a:t>AND </a:t>
            </a:r>
            <a:r>
              <a:rPr dirty="0" sz="5600" spc="-1540" b="0">
                <a:latin typeface="Arial MT"/>
                <a:cs typeface="Arial MT"/>
              </a:rPr>
              <a:t> </a:t>
            </a:r>
            <a:r>
              <a:rPr dirty="0" sz="5600" spc="1565" b="0">
                <a:latin typeface="Arial MT"/>
                <a:cs typeface="Arial MT"/>
              </a:rPr>
              <a:t>MODELS</a:t>
            </a:r>
            <a:endParaRPr sz="5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8824" y="74586"/>
            <a:ext cx="16608425" cy="4768850"/>
          </a:xfrm>
          <a:prstGeom prst="rect">
            <a:avLst/>
          </a:prstGeom>
        </p:spPr>
        <p:txBody>
          <a:bodyPr wrap="square" lIns="0" tIns="11747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925"/>
              </a:spcBef>
            </a:pPr>
            <a:r>
              <a:rPr dirty="0" u="heavy" sz="4500" spc="-3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Features</a:t>
            </a:r>
            <a:r>
              <a:rPr dirty="0" sz="4500" spc="-16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500" spc="-455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dirty="0" sz="4500" spc="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500" spc="-175">
                <a:solidFill>
                  <a:srgbClr val="FFFFFF"/>
                </a:solidFill>
                <a:latin typeface="Trebuchet MS"/>
                <a:cs typeface="Trebuchet MS"/>
              </a:rPr>
              <a:t>input</a:t>
            </a:r>
            <a:r>
              <a:rPr dirty="0" sz="45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500" spc="3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endParaRPr sz="4500">
              <a:latin typeface="Trebuchet MS"/>
              <a:cs typeface="Trebuchet MS"/>
            </a:endParaRPr>
          </a:p>
          <a:p>
            <a:pPr algn="just" marL="12700">
              <a:lnSpc>
                <a:spcPct val="100000"/>
              </a:lnSpc>
              <a:spcBef>
                <a:spcPts val="825"/>
              </a:spcBef>
            </a:pPr>
            <a:r>
              <a:rPr dirty="0" u="heavy" sz="4500" spc="-29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L</a:t>
            </a:r>
            <a:r>
              <a:rPr dirty="0" u="heavy" sz="4500" spc="36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a</a:t>
            </a:r>
            <a:r>
              <a:rPr dirty="0" u="heavy" sz="4500" spc="14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b</a:t>
            </a:r>
            <a:r>
              <a:rPr dirty="0" u="heavy" sz="4500" spc="-2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e</a:t>
            </a:r>
            <a:r>
              <a:rPr dirty="0" u="heavy" sz="4500" spc="-12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l</a:t>
            </a:r>
            <a:r>
              <a:rPr dirty="0" u="heavy" sz="4500" spc="33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s</a:t>
            </a:r>
            <a:r>
              <a:rPr dirty="0" sz="4500" spc="-23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500" spc="-455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dirty="0" sz="450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500" spc="5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4500" spc="-17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4500" spc="-3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500" spc="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4500" spc="-17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4500" spc="-3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50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500" spc="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4500" spc="19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500" spc="-3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500" spc="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endParaRPr sz="4500">
              <a:latin typeface="Trebuchet MS"/>
              <a:cs typeface="Trebuchet MS"/>
            </a:endParaRPr>
          </a:p>
          <a:p>
            <a:pPr algn="just" marL="12700" marR="5080">
              <a:lnSpc>
                <a:spcPts val="6230"/>
              </a:lnSpc>
              <a:spcBef>
                <a:spcPts val="340"/>
              </a:spcBef>
            </a:pPr>
            <a:r>
              <a:rPr dirty="0" u="heavy" sz="4500" spc="18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Models</a:t>
            </a:r>
            <a:r>
              <a:rPr dirty="0" sz="4500" spc="-229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500" spc="-455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dirty="0" sz="45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500" spc="-110">
                <a:solidFill>
                  <a:srgbClr val="FFFFFF"/>
                </a:solidFill>
                <a:latin typeface="Trebuchet MS"/>
                <a:cs typeface="Trebuchet MS"/>
              </a:rPr>
              <a:t>mathematical</a:t>
            </a:r>
            <a:r>
              <a:rPr dirty="0" sz="45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500" spc="-100">
                <a:solidFill>
                  <a:srgbClr val="FFFFFF"/>
                </a:solidFill>
                <a:latin typeface="Trebuchet MS"/>
                <a:cs typeface="Trebuchet MS"/>
              </a:rPr>
              <a:t>expression</a:t>
            </a:r>
            <a:r>
              <a:rPr dirty="0" sz="45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500" spc="-45">
                <a:solidFill>
                  <a:srgbClr val="FFFFFF"/>
                </a:solidFill>
                <a:latin typeface="Trebuchet MS"/>
                <a:cs typeface="Trebuchet MS"/>
              </a:rPr>
              <a:t>created</a:t>
            </a:r>
            <a:r>
              <a:rPr dirty="0" sz="45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500" spc="-185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dirty="0" sz="45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500" spc="-16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45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500" spc="-85">
                <a:solidFill>
                  <a:srgbClr val="FFFFFF"/>
                </a:solidFill>
                <a:latin typeface="Trebuchet MS"/>
                <a:cs typeface="Trebuchet MS"/>
              </a:rPr>
              <a:t>given</a:t>
            </a:r>
            <a:r>
              <a:rPr dirty="0" sz="45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500" spc="-30">
                <a:solidFill>
                  <a:srgbClr val="FFFFFF"/>
                </a:solidFill>
                <a:latin typeface="Trebuchet MS"/>
                <a:cs typeface="Trebuchet MS"/>
              </a:rPr>
              <a:t>datasets </a:t>
            </a:r>
            <a:r>
              <a:rPr dirty="0" sz="4500" spc="-13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500" spc="-60">
                <a:solidFill>
                  <a:srgbClr val="FFFFFF"/>
                </a:solidFill>
                <a:latin typeface="Trebuchet MS"/>
                <a:cs typeface="Trebuchet MS"/>
              </a:rPr>
              <a:t>using </a:t>
            </a:r>
            <a:r>
              <a:rPr dirty="0" sz="4500" spc="-90">
                <a:solidFill>
                  <a:srgbClr val="FFFFFF"/>
                </a:solidFill>
                <a:latin typeface="Trebuchet MS"/>
                <a:cs typeface="Trebuchet MS"/>
              </a:rPr>
              <a:t>machine </a:t>
            </a:r>
            <a:r>
              <a:rPr dirty="0" sz="4500" spc="-100">
                <a:solidFill>
                  <a:srgbClr val="FFFFFF"/>
                </a:solidFill>
                <a:latin typeface="Trebuchet MS"/>
                <a:cs typeface="Trebuchet MS"/>
              </a:rPr>
              <a:t>learning </a:t>
            </a:r>
            <a:r>
              <a:rPr dirty="0" sz="4500" spc="-180">
                <a:solidFill>
                  <a:srgbClr val="FFFFFF"/>
                </a:solidFill>
                <a:latin typeface="Trebuchet MS"/>
                <a:cs typeface="Trebuchet MS"/>
              </a:rPr>
              <a:t>algorithm, </a:t>
            </a:r>
            <a:r>
              <a:rPr dirty="0" sz="4500" spc="-170">
                <a:solidFill>
                  <a:srgbClr val="FFFFFF"/>
                </a:solidFill>
                <a:latin typeface="Trebuchet MS"/>
                <a:cs typeface="Trebuchet MS"/>
              </a:rPr>
              <a:t>thus </a:t>
            </a:r>
            <a:r>
              <a:rPr dirty="0" sz="4500" spc="-100">
                <a:solidFill>
                  <a:srgbClr val="FFFFFF"/>
                </a:solidFill>
                <a:latin typeface="Trebuchet MS"/>
                <a:cs typeface="Trebuchet MS"/>
              </a:rPr>
              <a:t>helps </a:t>
            </a:r>
            <a:r>
              <a:rPr dirty="0" sz="4500" spc="-215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dirty="0" sz="4500" spc="-110">
                <a:solidFill>
                  <a:srgbClr val="FFFFFF"/>
                </a:solidFill>
                <a:latin typeface="Trebuchet MS"/>
                <a:cs typeface="Trebuchet MS"/>
              </a:rPr>
              <a:t>prediction </a:t>
            </a:r>
            <a:r>
              <a:rPr dirty="0" sz="4500" spc="-145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4500" spc="20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4500" spc="-95">
                <a:solidFill>
                  <a:srgbClr val="FFFFFF"/>
                </a:solidFill>
                <a:latin typeface="Trebuchet MS"/>
                <a:cs typeface="Trebuchet MS"/>
              </a:rPr>
              <a:t>new </a:t>
            </a:r>
            <a:r>
              <a:rPr dirty="0" sz="4500" spc="-13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500" spc="-220">
                <a:solidFill>
                  <a:srgbClr val="FFFFFF"/>
                </a:solidFill>
                <a:latin typeface="Trebuchet MS"/>
                <a:cs typeface="Trebuchet MS"/>
              </a:rPr>
              <a:t>input.</a:t>
            </a:r>
            <a:endParaRPr sz="4500">
              <a:latin typeface="Trebuchet MS"/>
              <a:cs typeface="Trebuchet MS"/>
            </a:endParaRPr>
          </a:p>
          <a:p>
            <a:pPr algn="just" marL="12700">
              <a:lnSpc>
                <a:spcPct val="100000"/>
              </a:lnSpc>
              <a:spcBef>
                <a:spcPts val="470"/>
              </a:spcBef>
            </a:pPr>
            <a:r>
              <a:rPr dirty="0" sz="4500" spc="-15">
                <a:solidFill>
                  <a:srgbClr val="FFFFFF"/>
                </a:solidFill>
                <a:latin typeface="Trebuchet MS"/>
                <a:cs typeface="Trebuchet MS"/>
              </a:rPr>
              <a:t>Eg:</a:t>
            </a:r>
            <a:r>
              <a:rPr dirty="0" sz="45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500" spc="-120">
                <a:solidFill>
                  <a:srgbClr val="FFFFFF"/>
                </a:solidFill>
                <a:latin typeface="Trebuchet MS"/>
                <a:cs typeface="Trebuchet MS"/>
              </a:rPr>
              <a:t>flowchart</a:t>
            </a:r>
            <a:r>
              <a:rPr dirty="0" sz="45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500" spc="-4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45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500" spc="-110">
                <a:solidFill>
                  <a:srgbClr val="FFFFFF"/>
                </a:solidFill>
                <a:latin typeface="Trebuchet MS"/>
                <a:cs typeface="Trebuchet MS"/>
              </a:rPr>
              <a:t>prediction</a:t>
            </a:r>
            <a:r>
              <a:rPr dirty="0" sz="45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500" spc="-11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endParaRPr sz="45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5120184"/>
            <a:ext cx="16754474" cy="516254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573" y="0"/>
            <a:ext cx="1754504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882837"/>
            <a:ext cx="16294262" cy="65246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62794" y="3944198"/>
            <a:ext cx="13058775" cy="1549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0" spc="2825" b="0">
                <a:latin typeface="Arial MT"/>
                <a:cs typeface="Arial MT"/>
              </a:rPr>
              <a:t>ML</a:t>
            </a:r>
            <a:r>
              <a:rPr dirty="0" sz="10000" spc="-380" b="0">
                <a:latin typeface="Arial MT"/>
                <a:cs typeface="Arial MT"/>
              </a:rPr>
              <a:t> </a:t>
            </a:r>
            <a:r>
              <a:rPr dirty="0" sz="10000" spc="2345" b="0">
                <a:latin typeface="Arial MT"/>
                <a:cs typeface="Arial MT"/>
              </a:rPr>
              <a:t>ALGORITHM</a:t>
            </a:r>
            <a:endParaRPr sz="10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8551" y="1"/>
            <a:ext cx="17011649" cy="1028699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4475" y="887722"/>
            <a:ext cx="17473295" cy="7845425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dirty="0" sz="3400" spc="840">
                <a:solidFill>
                  <a:srgbClr val="FFFFFF"/>
                </a:solidFill>
                <a:latin typeface="Arial MT"/>
                <a:cs typeface="Arial MT"/>
              </a:rPr>
              <a:t>LINEAR</a:t>
            </a:r>
            <a:r>
              <a:rPr dirty="0" sz="3400" spc="-1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400" spc="755">
                <a:solidFill>
                  <a:srgbClr val="FFFFFF"/>
                </a:solidFill>
                <a:latin typeface="Arial MT"/>
                <a:cs typeface="Arial MT"/>
              </a:rPr>
              <a:t>REGRESSION:</a:t>
            </a:r>
            <a:endParaRPr sz="3400">
              <a:latin typeface="Arial MT"/>
              <a:cs typeface="Arial MT"/>
            </a:endParaRPr>
          </a:p>
          <a:p>
            <a:pPr marL="12700" marR="5080">
              <a:lnSpc>
                <a:spcPct val="115799"/>
              </a:lnSpc>
              <a:spcBef>
                <a:spcPts val="75"/>
              </a:spcBef>
            </a:pPr>
            <a:r>
              <a:rPr dirty="0" sz="3400" spc="-16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3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-145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dirty="0" sz="3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-75">
                <a:solidFill>
                  <a:srgbClr val="FFFFFF"/>
                </a:solidFill>
                <a:latin typeface="Trebuchet MS"/>
                <a:cs typeface="Trebuchet MS"/>
              </a:rPr>
              <a:t>process,</a:t>
            </a:r>
            <a:r>
              <a:rPr dirty="0" sz="3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15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400" spc="-100">
                <a:solidFill>
                  <a:srgbClr val="FFFFFF"/>
                </a:solidFill>
                <a:latin typeface="Trebuchet MS"/>
                <a:cs typeface="Trebuchet MS"/>
              </a:rPr>
              <a:t> relationship</a:t>
            </a:r>
            <a:r>
              <a:rPr dirty="0" sz="3400" spc="-105">
                <a:solidFill>
                  <a:srgbClr val="FFFFFF"/>
                </a:solidFill>
                <a:latin typeface="Trebuchet MS"/>
                <a:cs typeface="Trebuchet MS"/>
              </a:rPr>
              <a:t> is</a:t>
            </a:r>
            <a:r>
              <a:rPr dirty="0" sz="3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-60">
                <a:solidFill>
                  <a:srgbClr val="FFFFFF"/>
                </a:solidFill>
                <a:latin typeface="Trebuchet MS"/>
                <a:cs typeface="Trebuchet MS"/>
              </a:rPr>
              <a:t>established</a:t>
            </a:r>
            <a:r>
              <a:rPr dirty="0" sz="3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-60">
                <a:solidFill>
                  <a:srgbClr val="FFFFFF"/>
                </a:solidFill>
                <a:latin typeface="Trebuchet MS"/>
                <a:cs typeface="Trebuchet MS"/>
              </a:rPr>
              <a:t>between</a:t>
            </a:r>
            <a:r>
              <a:rPr dirty="0" sz="3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-70">
                <a:solidFill>
                  <a:srgbClr val="FFFFFF"/>
                </a:solidFill>
                <a:latin typeface="Trebuchet MS"/>
                <a:cs typeface="Trebuchet MS"/>
              </a:rPr>
              <a:t>independent</a:t>
            </a:r>
            <a:r>
              <a:rPr dirty="0" sz="3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1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3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-45">
                <a:solidFill>
                  <a:srgbClr val="FFFFFF"/>
                </a:solidFill>
                <a:latin typeface="Trebuchet MS"/>
                <a:cs typeface="Trebuchet MS"/>
              </a:rPr>
              <a:t>dependent</a:t>
            </a:r>
            <a:r>
              <a:rPr dirty="0" sz="3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-70">
                <a:solidFill>
                  <a:srgbClr val="FFFFFF"/>
                </a:solidFill>
                <a:latin typeface="Trebuchet MS"/>
                <a:cs typeface="Trebuchet MS"/>
              </a:rPr>
              <a:t>variables</a:t>
            </a:r>
            <a:r>
              <a:rPr dirty="0" sz="3400" spc="-100">
                <a:solidFill>
                  <a:srgbClr val="FFFFFF"/>
                </a:solidFill>
                <a:latin typeface="Trebuchet MS"/>
                <a:cs typeface="Trebuchet MS"/>
              </a:rPr>
              <a:t> by </a:t>
            </a:r>
            <a:r>
              <a:rPr dirty="0" sz="3400" spc="-10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-120">
                <a:solidFill>
                  <a:srgbClr val="FFFFFF"/>
                </a:solidFill>
                <a:latin typeface="Trebuchet MS"/>
                <a:cs typeface="Trebuchet MS"/>
              </a:rPr>
              <a:t>fitting </a:t>
            </a:r>
            <a:r>
              <a:rPr dirty="0" sz="3400" spc="-150">
                <a:solidFill>
                  <a:srgbClr val="FFFFFF"/>
                </a:solidFill>
                <a:latin typeface="Trebuchet MS"/>
                <a:cs typeface="Trebuchet MS"/>
              </a:rPr>
              <a:t>them </a:t>
            </a:r>
            <a:r>
              <a:rPr dirty="0" sz="3400" spc="-95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3400" spc="15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3400" spc="-145">
                <a:solidFill>
                  <a:srgbClr val="FFFFFF"/>
                </a:solidFill>
                <a:latin typeface="Trebuchet MS"/>
                <a:cs typeface="Trebuchet MS"/>
              </a:rPr>
              <a:t>line </a:t>
            </a:r>
            <a:r>
              <a:rPr dirty="0" sz="3400" spc="-345">
                <a:solidFill>
                  <a:srgbClr val="FFFFFF"/>
                </a:solidFill>
                <a:latin typeface="Trebuchet MS"/>
                <a:cs typeface="Trebuchet MS"/>
              </a:rPr>
              <a:t>. </a:t>
            </a:r>
            <a:r>
              <a:rPr dirty="0" sz="3400" spc="-204">
                <a:solidFill>
                  <a:srgbClr val="FFFFFF"/>
                </a:solidFill>
                <a:latin typeface="Trebuchet MS"/>
                <a:cs typeface="Trebuchet MS"/>
              </a:rPr>
              <a:t>This </a:t>
            </a:r>
            <a:r>
              <a:rPr dirty="0" sz="3400" spc="-145">
                <a:solidFill>
                  <a:srgbClr val="FFFFFF"/>
                </a:solidFill>
                <a:latin typeface="Trebuchet MS"/>
                <a:cs typeface="Trebuchet MS"/>
              </a:rPr>
              <a:t>line </a:t>
            </a:r>
            <a:r>
              <a:rPr dirty="0" sz="3400" spc="-105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3400" spc="-120">
                <a:solidFill>
                  <a:srgbClr val="FFFFFF"/>
                </a:solidFill>
                <a:latin typeface="Trebuchet MS"/>
                <a:cs typeface="Trebuchet MS"/>
              </a:rPr>
              <a:t>known </a:t>
            </a:r>
            <a:r>
              <a:rPr dirty="0" sz="3400" spc="65">
                <a:solidFill>
                  <a:srgbClr val="FFFFFF"/>
                </a:solidFill>
                <a:latin typeface="Trebuchet MS"/>
                <a:cs typeface="Trebuchet MS"/>
              </a:rPr>
              <a:t>as </a:t>
            </a:r>
            <a:r>
              <a:rPr dirty="0" sz="3400" spc="-12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3400" spc="-65">
                <a:solidFill>
                  <a:srgbClr val="FFFFFF"/>
                </a:solidFill>
                <a:latin typeface="Trebuchet MS"/>
                <a:cs typeface="Trebuchet MS"/>
              </a:rPr>
              <a:t>regression </a:t>
            </a:r>
            <a:r>
              <a:rPr dirty="0" sz="3400" spc="-145">
                <a:solidFill>
                  <a:srgbClr val="FFFFFF"/>
                </a:solidFill>
                <a:latin typeface="Trebuchet MS"/>
                <a:cs typeface="Trebuchet MS"/>
              </a:rPr>
              <a:t>line </a:t>
            </a:r>
            <a:r>
              <a:rPr dirty="0" sz="3400" spc="15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3400" spc="-80">
                <a:solidFill>
                  <a:srgbClr val="FFFFFF"/>
                </a:solidFill>
                <a:latin typeface="Trebuchet MS"/>
                <a:cs typeface="Trebuchet MS"/>
              </a:rPr>
              <a:t>represented </a:t>
            </a:r>
            <a:r>
              <a:rPr dirty="0" sz="3400" spc="-100">
                <a:solidFill>
                  <a:srgbClr val="FFFFFF"/>
                </a:solidFill>
                <a:latin typeface="Trebuchet MS"/>
                <a:cs typeface="Trebuchet MS"/>
              </a:rPr>
              <a:t>by </a:t>
            </a:r>
            <a:r>
              <a:rPr dirty="0" sz="3400" spc="15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3400" spc="-120">
                <a:solidFill>
                  <a:srgbClr val="FFFFFF"/>
                </a:solidFill>
                <a:latin typeface="Trebuchet MS"/>
                <a:cs typeface="Trebuchet MS"/>
              </a:rPr>
              <a:t>linear </a:t>
            </a:r>
            <a:r>
              <a:rPr dirty="0" sz="3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-60">
                <a:solidFill>
                  <a:srgbClr val="FFFFFF"/>
                </a:solidFill>
                <a:latin typeface="Trebuchet MS"/>
                <a:cs typeface="Trebuchet MS"/>
              </a:rPr>
              <a:t>equation</a:t>
            </a:r>
            <a:r>
              <a:rPr dirty="0" sz="3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-23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3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-22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dirty="0" sz="3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-140">
                <a:solidFill>
                  <a:srgbClr val="FFFFFF"/>
                </a:solidFill>
                <a:latin typeface="Trebuchet MS"/>
                <a:cs typeface="Trebuchet MS"/>
              </a:rPr>
              <a:t>mx+c</a:t>
            </a:r>
            <a:endParaRPr sz="3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5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3400" spc="700">
                <a:solidFill>
                  <a:srgbClr val="FFFFFF"/>
                </a:solidFill>
                <a:latin typeface="Arial MT"/>
                <a:cs typeface="Arial MT"/>
              </a:rPr>
              <a:t>LOGISTIc</a:t>
            </a:r>
            <a:r>
              <a:rPr dirty="0" sz="3400" spc="-1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400" spc="755">
                <a:solidFill>
                  <a:srgbClr val="FFFFFF"/>
                </a:solidFill>
                <a:latin typeface="Arial MT"/>
                <a:cs typeface="Arial MT"/>
              </a:rPr>
              <a:t>REGRESSION:</a:t>
            </a:r>
            <a:endParaRPr sz="3400">
              <a:latin typeface="Arial MT"/>
              <a:cs typeface="Arial MT"/>
            </a:endParaRPr>
          </a:p>
          <a:p>
            <a:pPr marL="12700" marR="483234">
              <a:lnSpc>
                <a:spcPct val="115799"/>
              </a:lnSpc>
              <a:spcBef>
                <a:spcPts val="75"/>
              </a:spcBef>
            </a:pPr>
            <a:r>
              <a:rPr dirty="0" sz="3400" spc="-204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dirty="0" sz="3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-90">
                <a:solidFill>
                  <a:srgbClr val="FFFFFF"/>
                </a:solidFill>
                <a:latin typeface="Trebuchet MS"/>
                <a:cs typeface="Trebuchet MS"/>
              </a:rPr>
              <a:t>method</a:t>
            </a:r>
            <a:r>
              <a:rPr dirty="0" sz="3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-105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3400" spc="-30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dirty="0" sz="3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-9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3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-95">
                <a:solidFill>
                  <a:srgbClr val="FFFFFF"/>
                </a:solidFill>
                <a:latin typeface="Trebuchet MS"/>
                <a:cs typeface="Trebuchet MS"/>
              </a:rPr>
              <a:t>estimate</a:t>
            </a:r>
            <a:r>
              <a:rPr dirty="0" sz="3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-75">
                <a:solidFill>
                  <a:srgbClr val="FFFFFF"/>
                </a:solidFill>
                <a:latin typeface="Trebuchet MS"/>
                <a:cs typeface="Trebuchet MS"/>
              </a:rPr>
              <a:t>discrete</a:t>
            </a:r>
            <a:r>
              <a:rPr dirty="0" sz="3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-85">
                <a:solidFill>
                  <a:srgbClr val="FFFFFF"/>
                </a:solidFill>
                <a:latin typeface="Trebuchet MS"/>
                <a:cs typeface="Trebuchet MS"/>
              </a:rPr>
              <a:t>values</a:t>
            </a:r>
            <a:r>
              <a:rPr dirty="0" sz="3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-14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dirty="0" sz="3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15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-85">
                <a:solidFill>
                  <a:srgbClr val="FFFFFF"/>
                </a:solidFill>
                <a:latin typeface="Trebuchet MS"/>
                <a:cs typeface="Trebuchet MS"/>
              </a:rPr>
              <a:t>set</a:t>
            </a:r>
            <a:r>
              <a:rPr dirty="0" sz="3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-3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3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-70">
                <a:solidFill>
                  <a:srgbClr val="FFFFFF"/>
                </a:solidFill>
                <a:latin typeface="Trebuchet MS"/>
                <a:cs typeface="Trebuchet MS"/>
              </a:rPr>
              <a:t>independent</a:t>
            </a:r>
            <a:r>
              <a:rPr dirty="0" sz="3400" spc="-100">
                <a:solidFill>
                  <a:srgbClr val="FFFFFF"/>
                </a:solidFill>
                <a:latin typeface="Trebuchet MS"/>
                <a:cs typeface="Trebuchet MS"/>
              </a:rPr>
              <a:t> variables.</a:t>
            </a:r>
            <a:r>
              <a:rPr dirty="0" sz="3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-215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3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-75">
                <a:solidFill>
                  <a:srgbClr val="FFFFFF"/>
                </a:solidFill>
                <a:latin typeface="Trebuchet MS"/>
                <a:cs typeface="Trebuchet MS"/>
              </a:rPr>
              <a:t>helps </a:t>
            </a:r>
            <a:r>
              <a:rPr dirty="0" sz="3400" spc="-10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-80">
                <a:solidFill>
                  <a:srgbClr val="FFFFFF"/>
                </a:solidFill>
                <a:latin typeface="Trebuchet MS"/>
                <a:cs typeface="Trebuchet MS"/>
              </a:rPr>
              <a:t>predict</a:t>
            </a:r>
            <a:r>
              <a:rPr dirty="0" sz="3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-12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-100">
                <a:solidFill>
                  <a:srgbClr val="FFFFFF"/>
                </a:solidFill>
                <a:latin typeface="Trebuchet MS"/>
                <a:cs typeface="Trebuchet MS"/>
              </a:rPr>
              <a:t>probability</a:t>
            </a:r>
            <a:r>
              <a:rPr dirty="0" sz="3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-3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3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5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dirty="0" sz="3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-120">
                <a:solidFill>
                  <a:srgbClr val="FFFFFF"/>
                </a:solidFill>
                <a:latin typeface="Trebuchet MS"/>
                <a:cs typeface="Trebuchet MS"/>
              </a:rPr>
              <a:t>event</a:t>
            </a:r>
            <a:r>
              <a:rPr dirty="0" sz="3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-10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3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-120">
                <a:solidFill>
                  <a:srgbClr val="FFFFFF"/>
                </a:solidFill>
                <a:latin typeface="Trebuchet MS"/>
                <a:cs typeface="Trebuchet MS"/>
              </a:rPr>
              <a:t>fitting</a:t>
            </a:r>
            <a:r>
              <a:rPr dirty="0" sz="3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2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3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-9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3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15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Trebuchet MS"/>
                <a:cs typeface="Trebuchet MS"/>
              </a:rPr>
              <a:t>logic</a:t>
            </a:r>
            <a:r>
              <a:rPr dirty="0" sz="3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-130">
                <a:solidFill>
                  <a:srgbClr val="FFFFFF"/>
                </a:solidFill>
                <a:latin typeface="Trebuchet MS"/>
                <a:cs typeface="Trebuchet MS"/>
              </a:rPr>
              <a:t>function.</a:t>
            </a:r>
            <a:endParaRPr sz="3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5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3400" spc="810">
                <a:solidFill>
                  <a:srgbClr val="FFFFFF"/>
                </a:solidFill>
                <a:latin typeface="Arial MT"/>
                <a:cs typeface="Arial MT"/>
              </a:rPr>
              <a:t>DEcISION</a:t>
            </a:r>
            <a:r>
              <a:rPr dirty="0" sz="3400" spc="-1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400" spc="665">
                <a:solidFill>
                  <a:srgbClr val="FFFFFF"/>
                </a:solidFill>
                <a:latin typeface="Arial MT"/>
                <a:cs typeface="Arial MT"/>
              </a:rPr>
              <a:t>TREE:</a:t>
            </a:r>
            <a:endParaRPr sz="3400">
              <a:latin typeface="Arial MT"/>
              <a:cs typeface="Arial MT"/>
            </a:endParaRPr>
          </a:p>
          <a:p>
            <a:pPr marL="12700" marR="67310">
              <a:lnSpc>
                <a:spcPct val="115799"/>
              </a:lnSpc>
              <a:spcBef>
                <a:spcPts val="75"/>
              </a:spcBef>
            </a:pPr>
            <a:r>
              <a:rPr dirty="0" sz="3400" spc="-204">
                <a:solidFill>
                  <a:srgbClr val="FFFFFF"/>
                </a:solidFill>
                <a:latin typeface="Trebuchet MS"/>
                <a:cs typeface="Trebuchet MS"/>
              </a:rPr>
              <a:t>This </a:t>
            </a:r>
            <a:r>
              <a:rPr dirty="0" sz="3400" spc="-105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3400" spc="15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3400" spc="-80">
                <a:solidFill>
                  <a:srgbClr val="FFFFFF"/>
                </a:solidFill>
                <a:latin typeface="Trebuchet MS"/>
                <a:cs typeface="Trebuchet MS"/>
              </a:rPr>
              <a:t>supervised </a:t>
            </a:r>
            <a:r>
              <a:rPr dirty="0" sz="3400" spc="-75">
                <a:solidFill>
                  <a:srgbClr val="FFFFFF"/>
                </a:solidFill>
                <a:latin typeface="Trebuchet MS"/>
                <a:cs typeface="Trebuchet MS"/>
              </a:rPr>
              <a:t>learning </a:t>
            </a:r>
            <a:r>
              <a:rPr dirty="0" sz="3400" spc="-100">
                <a:solidFill>
                  <a:srgbClr val="FFFFFF"/>
                </a:solidFill>
                <a:latin typeface="Trebuchet MS"/>
                <a:cs typeface="Trebuchet MS"/>
              </a:rPr>
              <a:t>algorithm </a:t>
            </a:r>
            <a:r>
              <a:rPr dirty="0" sz="3400" spc="-114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dirty="0" sz="3400" spc="-105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3400" spc="-30">
                <a:solidFill>
                  <a:srgbClr val="FFFFFF"/>
                </a:solidFill>
                <a:latin typeface="Trebuchet MS"/>
                <a:cs typeface="Trebuchet MS"/>
              </a:rPr>
              <a:t>used </a:t>
            </a:r>
            <a:r>
              <a:rPr dirty="0" sz="3400" spc="-11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3400" spc="-60">
                <a:solidFill>
                  <a:srgbClr val="FFFFFF"/>
                </a:solidFill>
                <a:latin typeface="Trebuchet MS"/>
                <a:cs typeface="Trebuchet MS"/>
              </a:rPr>
              <a:t>classification </a:t>
            </a:r>
            <a:r>
              <a:rPr dirty="0" sz="3400" spc="-114">
                <a:solidFill>
                  <a:srgbClr val="FFFFFF"/>
                </a:solidFill>
                <a:latin typeface="Trebuchet MS"/>
                <a:cs typeface="Trebuchet MS"/>
              </a:rPr>
              <a:t>problems. </a:t>
            </a:r>
            <a:r>
              <a:rPr dirty="0" sz="3400" spc="-165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dirty="0" sz="3400" spc="-145">
                <a:solidFill>
                  <a:srgbClr val="FFFFFF"/>
                </a:solidFill>
                <a:latin typeface="Trebuchet MS"/>
                <a:cs typeface="Trebuchet MS"/>
              </a:rPr>
              <a:t>this </a:t>
            </a:r>
            <a:r>
              <a:rPr dirty="0" sz="3400" spc="-100">
                <a:solidFill>
                  <a:srgbClr val="FFFFFF"/>
                </a:solidFill>
                <a:latin typeface="Trebuchet MS"/>
                <a:cs typeface="Trebuchet MS"/>
              </a:rPr>
              <a:t>algorithm </a:t>
            </a:r>
            <a:r>
              <a:rPr dirty="0" sz="3400" spc="-10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-40">
                <a:solidFill>
                  <a:srgbClr val="FFFFFF"/>
                </a:solidFill>
                <a:latin typeface="Trebuchet MS"/>
                <a:cs typeface="Trebuchet MS"/>
              </a:rPr>
              <a:t>we </a:t>
            </a:r>
            <a:r>
              <a:rPr dirty="0" sz="3400" spc="-135">
                <a:solidFill>
                  <a:srgbClr val="FFFFFF"/>
                </a:solidFill>
                <a:latin typeface="Trebuchet MS"/>
                <a:cs typeface="Trebuchet MS"/>
              </a:rPr>
              <a:t>split </a:t>
            </a:r>
            <a:r>
              <a:rPr dirty="0" sz="3400" spc="-12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3400" spc="-65">
                <a:solidFill>
                  <a:srgbClr val="FFFFFF"/>
                </a:solidFill>
                <a:latin typeface="Trebuchet MS"/>
                <a:cs typeface="Trebuchet MS"/>
              </a:rPr>
              <a:t>population </a:t>
            </a:r>
            <a:r>
              <a:rPr dirty="0" sz="3400" spc="-130">
                <a:solidFill>
                  <a:srgbClr val="FFFFFF"/>
                </a:solidFill>
                <a:latin typeface="Trebuchet MS"/>
                <a:cs typeface="Trebuchet MS"/>
              </a:rPr>
              <a:t>into </a:t>
            </a:r>
            <a:r>
              <a:rPr dirty="0" sz="3400" spc="-90">
                <a:solidFill>
                  <a:srgbClr val="FFFFFF"/>
                </a:solidFill>
                <a:latin typeface="Trebuchet MS"/>
                <a:cs typeface="Trebuchet MS"/>
              </a:rPr>
              <a:t>two </a:t>
            </a:r>
            <a:r>
              <a:rPr dirty="0" sz="3400" spc="-85">
                <a:solidFill>
                  <a:srgbClr val="FFFFFF"/>
                </a:solidFill>
                <a:latin typeface="Trebuchet MS"/>
                <a:cs typeface="Trebuchet MS"/>
              </a:rPr>
              <a:t>/more </a:t>
            </a:r>
            <a:r>
              <a:rPr dirty="0" sz="3400" spc="-30">
                <a:solidFill>
                  <a:srgbClr val="FFFFFF"/>
                </a:solidFill>
                <a:latin typeface="Trebuchet MS"/>
                <a:cs typeface="Trebuchet MS"/>
              </a:rPr>
              <a:t>homogenous </a:t>
            </a:r>
            <a:r>
              <a:rPr dirty="0" sz="3400" spc="-65">
                <a:solidFill>
                  <a:srgbClr val="FFFFFF"/>
                </a:solidFill>
                <a:latin typeface="Trebuchet MS"/>
                <a:cs typeface="Trebuchet MS"/>
              </a:rPr>
              <a:t>sets </a:t>
            </a:r>
            <a:r>
              <a:rPr dirty="0" sz="3400" spc="40">
                <a:solidFill>
                  <a:srgbClr val="FFFFFF"/>
                </a:solidFill>
                <a:latin typeface="Trebuchet MS"/>
                <a:cs typeface="Trebuchet MS"/>
              </a:rPr>
              <a:t>based </a:t>
            </a:r>
            <a:r>
              <a:rPr dirty="0" sz="3400" spc="-45">
                <a:solidFill>
                  <a:srgbClr val="FFFFFF"/>
                </a:solidFill>
                <a:latin typeface="Trebuchet MS"/>
                <a:cs typeface="Trebuchet MS"/>
              </a:rPr>
              <a:t>on </a:t>
            </a:r>
            <a:r>
              <a:rPr dirty="0" sz="3400" spc="-12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3400" spc="-110">
                <a:solidFill>
                  <a:srgbClr val="FFFFFF"/>
                </a:solidFill>
                <a:latin typeface="Trebuchet MS"/>
                <a:cs typeface="Trebuchet MS"/>
              </a:rPr>
              <a:t>most </a:t>
            </a:r>
            <a:r>
              <a:rPr dirty="0" sz="3400" spc="-65">
                <a:solidFill>
                  <a:srgbClr val="FFFFFF"/>
                </a:solidFill>
                <a:latin typeface="Trebuchet MS"/>
                <a:cs typeface="Trebuchet MS"/>
              </a:rPr>
              <a:t>significant </a:t>
            </a:r>
            <a:r>
              <a:rPr dirty="0" sz="34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-100">
                <a:solidFill>
                  <a:srgbClr val="FFFFFF"/>
                </a:solidFill>
                <a:latin typeface="Trebuchet MS"/>
                <a:cs typeface="Trebuchet MS"/>
              </a:rPr>
              <a:t>attributes/</a:t>
            </a:r>
            <a:r>
              <a:rPr dirty="0" sz="3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-70">
                <a:solidFill>
                  <a:srgbClr val="FFFFFF"/>
                </a:solidFill>
                <a:latin typeface="Trebuchet MS"/>
                <a:cs typeface="Trebuchet MS"/>
              </a:rPr>
              <a:t>independent</a:t>
            </a:r>
            <a:r>
              <a:rPr dirty="0" sz="3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-100">
                <a:solidFill>
                  <a:srgbClr val="FFFFFF"/>
                </a:solidFill>
                <a:latin typeface="Trebuchet MS"/>
                <a:cs typeface="Trebuchet MS"/>
              </a:rPr>
              <a:t>variables.</a:t>
            </a:r>
            <a:endParaRPr sz="3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906741" cy="36575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85489" y="1018762"/>
            <a:ext cx="8371205" cy="772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900" spc="1330" b="0">
                <a:latin typeface="Arial MT"/>
                <a:cs typeface="Arial MT"/>
              </a:rPr>
              <a:t>PYTHON</a:t>
            </a:r>
            <a:r>
              <a:rPr dirty="0" sz="4900" spc="-190" b="0">
                <a:latin typeface="Arial MT"/>
                <a:cs typeface="Arial MT"/>
              </a:rPr>
              <a:t> </a:t>
            </a:r>
            <a:r>
              <a:rPr dirty="0" sz="4900" spc="1155" b="0">
                <a:latin typeface="Arial MT"/>
                <a:cs typeface="Arial MT"/>
              </a:rPr>
              <a:t>LIBRARIES</a:t>
            </a:r>
            <a:endParaRPr sz="49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6780" y="3705381"/>
            <a:ext cx="162340" cy="16234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6780" y="5166446"/>
            <a:ext cx="162340" cy="16234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66780" y="6627510"/>
            <a:ext cx="162340" cy="16234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6780" y="8088574"/>
            <a:ext cx="162340" cy="16234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66780" y="8819106"/>
            <a:ext cx="162340" cy="16234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653749" y="3311161"/>
            <a:ext cx="15671165" cy="5869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583690">
              <a:lnSpc>
                <a:spcPct val="115500"/>
              </a:lnSpc>
              <a:spcBef>
                <a:spcPts val="100"/>
              </a:spcBef>
            </a:pPr>
            <a:r>
              <a:rPr dirty="0" sz="4150" spc="-2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4150" spc="10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4150" spc="-24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4150" spc="-35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4150" spc="-24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4150" spc="-28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15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-32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4150" spc="-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150" spc="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150" spc="-33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150" spc="-16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4150" spc="-415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dirty="0" sz="415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-24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4150" spc="-28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15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-24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4150" spc="-1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415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1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15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-28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4150" spc="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150" spc="10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4150" spc="-16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4150" spc="-24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4150" spc="-16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415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15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-32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4150" spc="-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150" spc="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150" spc="-33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150" spc="-16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4150" spc="-24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4150" spc="-16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4150" spc="30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415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-32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4150" spc="-24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4150" spc="5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4150" spc="-33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150" spc="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150" spc="-33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150" spc="-28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415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10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4150" spc="5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4150" spc="-16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4150" spc="-2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150" spc="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150" spc="-24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4150" spc="-16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4150" spc="-24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4150" spc="-16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4150" spc="30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415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-28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4150" spc="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150" spc="10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4150" spc="-16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4150" spc="-24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4150" spc="-16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415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dirty="0" sz="4150" spc="-90">
                <a:solidFill>
                  <a:srgbClr val="FFFFFF"/>
                </a:solidFill>
                <a:latin typeface="Trebuchet MS"/>
                <a:cs typeface="Trebuchet MS"/>
              </a:rPr>
              <a:t>learning</a:t>
            </a:r>
            <a:r>
              <a:rPr dirty="0" sz="415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-140">
                <a:solidFill>
                  <a:srgbClr val="FFFFFF"/>
                </a:solidFill>
                <a:latin typeface="Trebuchet MS"/>
                <a:cs typeface="Trebuchet MS"/>
              </a:rPr>
              <a:t>algorithms.</a:t>
            </a:r>
            <a:endParaRPr sz="4150">
              <a:latin typeface="Trebuchet MS"/>
              <a:cs typeface="Trebuchet MS"/>
            </a:endParaRPr>
          </a:p>
          <a:p>
            <a:pPr marL="12700" marR="5080">
              <a:lnSpc>
                <a:spcPct val="115500"/>
              </a:lnSpc>
            </a:pPr>
            <a:r>
              <a:rPr dirty="0" sz="4150" spc="-165">
                <a:solidFill>
                  <a:srgbClr val="FFFFFF"/>
                </a:solidFill>
                <a:latin typeface="Trebuchet MS"/>
                <a:cs typeface="Trebuchet MS"/>
              </a:rPr>
              <a:t>matplotlib:</a:t>
            </a:r>
            <a:r>
              <a:rPr dirty="0" sz="415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-26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4150" spc="-125">
                <a:solidFill>
                  <a:srgbClr val="FFFFFF"/>
                </a:solidFill>
                <a:latin typeface="Trebuchet MS"/>
                <a:cs typeface="Trebuchet MS"/>
              </a:rPr>
              <a:t> is</a:t>
            </a:r>
            <a:r>
              <a:rPr dirty="0" sz="415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1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15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-130">
                <a:solidFill>
                  <a:srgbClr val="FFFFFF"/>
                </a:solidFill>
                <a:latin typeface="Trebuchet MS"/>
                <a:cs typeface="Trebuchet MS"/>
              </a:rPr>
              <a:t>python </a:t>
            </a:r>
            <a:r>
              <a:rPr dirty="0" sz="4150" spc="-180">
                <a:solidFill>
                  <a:srgbClr val="FFFFFF"/>
                </a:solidFill>
                <a:latin typeface="Trebuchet MS"/>
                <a:cs typeface="Trebuchet MS"/>
              </a:rPr>
              <a:t>library</a:t>
            </a:r>
            <a:r>
              <a:rPr dirty="0" sz="415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-35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dirty="0" sz="415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-114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415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-120">
                <a:solidFill>
                  <a:srgbClr val="FFFFFF"/>
                </a:solidFill>
                <a:latin typeface="Trebuchet MS"/>
                <a:cs typeface="Trebuchet MS"/>
              </a:rPr>
              <a:t>represent</a:t>
            </a:r>
            <a:r>
              <a:rPr dirty="0" sz="415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-155">
                <a:solidFill>
                  <a:srgbClr val="FFFFFF"/>
                </a:solidFill>
                <a:latin typeface="Trebuchet MS"/>
                <a:cs typeface="Trebuchet MS"/>
              </a:rPr>
              <a:t>numeric</a:t>
            </a:r>
            <a:r>
              <a:rPr dirty="0" sz="415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3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415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-20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415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-15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4150" spc="-12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-140">
                <a:solidFill>
                  <a:srgbClr val="FFFFFF"/>
                </a:solidFill>
                <a:latin typeface="Trebuchet MS"/>
                <a:cs typeface="Trebuchet MS"/>
              </a:rPr>
              <a:t>visual</a:t>
            </a:r>
            <a:r>
              <a:rPr dirty="0" sz="415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-155">
                <a:solidFill>
                  <a:srgbClr val="FFFFFF"/>
                </a:solidFill>
                <a:latin typeface="Trebuchet MS"/>
                <a:cs typeface="Trebuchet MS"/>
              </a:rPr>
              <a:t>formats.</a:t>
            </a:r>
            <a:endParaRPr sz="4150">
              <a:latin typeface="Trebuchet MS"/>
              <a:cs typeface="Trebuchet MS"/>
            </a:endParaRPr>
          </a:p>
          <a:p>
            <a:pPr marL="12700" marR="468630">
              <a:lnSpc>
                <a:spcPct val="115500"/>
              </a:lnSpc>
            </a:pPr>
            <a:r>
              <a:rPr dirty="0" sz="4150" spc="-20">
                <a:solidFill>
                  <a:srgbClr val="FFFFFF"/>
                </a:solidFill>
                <a:latin typeface="Trebuchet MS"/>
                <a:cs typeface="Trebuchet MS"/>
              </a:rPr>
              <a:t>pandas: </a:t>
            </a:r>
            <a:r>
              <a:rPr dirty="0" sz="4150" spc="-175">
                <a:solidFill>
                  <a:srgbClr val="FFFFFF"/>
                </a:solidFill>
                <a:latin typeface="Trebuchet MS"/>
                <a:cs typeface="Trebuchet MS"/>
              </a:rPr>
              <a:t>this </a:t>
            </a:r>
            <a:r>
              <a:rPr dirty="0" sz="4150" spc="-180">
                <a:solidFill>
                  <a:srgbClr val="FFFFFF"/>
                </a:solidFill>
                <a:latin typeface="Trebuchet MS"/>
                <a:cs typeface="Trebuchet MS"/>
              </a:rPr>
              <a:t>library </a:t>
            </a:r>
            <a:r>
              <a:rPr dirty="0" sz="4150" spc="-125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4150" spc="-130">
                <a:solidFill>
                  <a:srgbClr val="FFFFFF"/>
                </a:solidFill>
                <a:latin typeface="Trebuchet MS"/>
                <a:cs typeface="Trebuchet MS"/>
              </a:rPr>
              <a:t>useful </a:t>
            </a:r>
            <a:r>
              <a:rPr dirty="0" sz="4150" spc="-135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4150" spc="-35">
                <a:solidFill>
                  <a:srgbClr val="FFFFFF"/>
                </a:solidFill>
                <a:latin typeface="Trebuchet MS"/>
                <a:cs typeface="Trebuchet MS"/>
              </a:rPr>
              <a:t>cleaning </a:t>
            </a:r>
            <a:r>
              <a:rPr dirty="0" sz="4150" spc="-15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4150" spc="3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dirty="0" sz="4150" spc="-135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dirty="0" sz="4150" spc="-229">
                <a:solidFill>
                  <a:srgbClr val="FFFFFF"/>
                </a:solidFill>
                <a:latin typeface="Trebuchet MS"/>
                <a:cs typeface="Trebuchet MS"/>
              </a:rPr>
              <a:t>like </a:t>
            </a:r>
            <a:r>
              <a:rPr dirty="0" sz="4150" spc="-40">
                <a:solidFill>
                  <a:srgbClr val="FFFFFF"/>
                </a:solidFill>
                <a:latin typeface="Trebuchet MS"/>
                <a:cs typeface="Trebuchet MS"/>
              </a:rPr>
              <a:t>organizing </a:t>
            </a:r>
            <a:r>
              <a:rPr dirty="0" sz="4150" spc="-12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-15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415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3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endParaRPr sz="41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dirty="0" sz="4150" spc="-160">
                <a:solidFill>
                  <a:srgbClr val="FFFFFF"/>
                </a:solidFill>
                <a:latin typeface="Trebuchet MS"/>
                <a:cs typeface="Trebuchet MS"/>
              </a:rPr>
              <a:t>nu</a:t>
            </a:r>
            <a:r>
              <a:rPr dirty="0" sz="4150" spc="-28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4150" spc="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4150" spc="-29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4150" spc="-415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dirty="0" sz="415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-24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4150" spc="-28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15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-24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4150" spc="-1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415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-2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150" spc="-16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415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15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-160">
                <a:solidFill>
                  <a:srgbClr val="FFFFFF"/>
                </a:solidFill>
                <a:latin typeface="Trebuchet MS"/>
                <a:cs typeface="Trebuchet MS"/>
              </a:rPr>
              <a:t>nu</a:t>
            </a:r>
            <a:r>
              <a:rPr dirty="0" sz="4150" spc="-28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4150" spc="5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4150" spc="-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150" spc="-3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15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4150" spc="-33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150" spc="5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4150" spc="10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4150" spc="-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150" spc="-2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4150" spc="-24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4150" spc="-16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4150" spc="30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415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-32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4150" spc="-24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4150" spc="5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4150" spc="-33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150" spc="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150" spc="-33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150" spc="-28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415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-24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4150" spc="-15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415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4150" spc="-29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4150" spc="-2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150" spc="-16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4150" spc="5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4150" spc="-15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41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dirty="0" sz="4150" spc="-2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4150" spc="10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4150" spc="-24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4150" spc="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4150" spc="-29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4150" spc="-415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dirty="0" sz="415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-24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4150" spc="-28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15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-24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4150" spc="-1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415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-2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150" spc="-16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415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15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-2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4150" spc="10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4150" spc="-24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4150" spc="-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150" spc="-16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4150" spc="-2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150" spc="-24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4150" spc="-12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4150" spc="-24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4150" spc="10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415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-160">
                <a:solidFill>
                  <a:srgbClr val="FFFFFF"/>
                </a:solidFill>
                <a:latin typeface="Trebuchet MS"/>
                <a:cs typeface="Trebuchet MS"/>
              </a:rPr>
              <a:t>nu</a:t>
            </a:r>
            <a:r>
              <a:rPr dirty="0" sz="4150" spc="-28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4150" spc="5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4150" spc="-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150" spc="-3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15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4150" spc="-33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150" spc="5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4150" spc="10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4150" spc="-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150" spc="-2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4150" spc="-24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4150" spc="-16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4150" spc="30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415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-32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4150" spc="-24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4150" spc="5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4150" spc="-33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150" spc="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150" spc="-33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150" spc="-28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415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-24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4150" spc="-15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415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4150" spc="-29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4150" spc="-2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150" spc="-16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4150" spc="5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4150" spc="-15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4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864" y="666782"/>
            <a:ext cx="16915765" cy="2870200"/>
          </a:xfrm>
          <a:prstGeom prst="rect"/>
        </p:spPr>
        <p:txBody>
          <a:bodyPr wrap="square" lIns="0" tIns="1111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3700" spc="855" b="0">
                <a:latin typeface="Arial MT"/>
                <a:cs typeface="Arial MT"/>
              </a:rPr>
              <a:t>SVM:</a:t>
            </a:r>
            <a:endParaRPr sz="3700">
              <a:latin typeface="Arial MT"/>
              <a:cs typeface="Arial MT"/>
            </a:endParaRPr>
          </a:p>
          <a:p>
            <a:pPr marL="12700" marR="5080">
              <a:lnSpc>
                <a:spcPct val="115900"/>
              </a:lnSpc>
              <a:spcBef>
                <a:spcPts val="75"/>
              </a:spcBef>
            </a:pPr>
            <a:r>
              <a:rPr dirty="0" sz="4100" spc="-195" b="0">
                <a:latin typeface="Trebuchet MS"/>
                <a:cs typeface="Trebuchet MS"/>
              </a:rPr>
              <a:t>In</a:t>
            </a:r>
            <a:r>
              <a:rPr dirty="0" sz="4100" spc="-130" b="0">
                <a:latin typeface="Trebuchet MS"/>
                <a:cs typeface="Trebuchet MS"/>
              </a:rPr>
              <a:t> </a:t>
            </a:r>
            <a:r>
              <a:rPr dirty="0" sz="4100" spc="-170" b="0">
                <a:latin typeface="Trebuchet MS"/>
                <a:cs typeface="Trebuchet MS"/>
              </a:rPr>
              <a:t>this</a:t>
            </a:r>
            <a:r>
              <a:rPr dirty="0" sz="4100" spc="-125" b="0">
                <a:latin typeface="Trebuchet MS"/>
                <a:cs typeface="Trebuchet MS"/>
              </a:rPr>
              <a:t> </a:t>
            </a:r>
            <a:r>
              <a:rPr dirty="0" sz="4100" spc="-160" b="0">
                <a:latin typeface="Trebuchet MS"/>
                <a:cs typeface="Trebuchet MS"/>
              </a:rPr>
              <a:t>algorithm,</a:t>
            </a:r>
            <a:r>
              <a:rPr dirty="0" sz="4100" spc="-125" b="0">
                <a:latin typeface="Trebuchet MS"/>
                <a:cs typeface="Trebuchet MS"/>
              </a:rPr>
              <a:t> </a:t>
            </a:r>
            <a:r>
              <a:rPr dirty="0" sz="4100" spc="-40" b="0">
                <a:latin typeface="Trebuchet MS"/>
                <a:cs typeface="Trebuchet MS"/>
              </a:rPr>
              <a:t>we</a:t>
            </a:r>
            <a:r>
              <a:rPr dirty="0" sz="4100" spc="-125" b="0">
                <a:latin typeface="Trebuchet MS"/>
                <a:cs typeface="Trebuchet MS"/>
              </a:rPr>
              <a:t> </a:t>
            </a:r>
            <a:r>
              <a:rPr dirty="0" sz="4100" spc="-120" b="0">
                <a:latin typeface="Trebuchet MS"/>
                <a:cs typeface="Trebuchet MS"/>
              </a:rPr>
              <a:t>plot</a:t>
            </a:r>
            <a:r>
              <a:rPr dirty="0" sz="4100" spc="-125" b="0">
                <a:latin typeface="Trebuchet MS"/>
                <a:cs typeface="Trebuchet MS"/>
              </a:rPr>
              <a:t> </a:t>
            </a:r>
            <a:r>
              <a:rPr dirty="0" sz="4100" spc="-70" b="0">
                <a:latin typeface="Trebuchet MS"/>
                <a:cs typeface="Trebuchet MS"/>
              </a:rPr>
              <a:t>raw</a:t>
            </a:r>
            <a:r>
              <a:rPr dirty="0" sz="4100" spc="-125" b="0">
                <a:latin typeface="Trebuchet MS"/>
                <a:cs typeface="Trebuchet MS"/>
              </a:rPr>
              <a:t> </a:t>
            </a:r>
            <a:r>
              <a:rPr dirty="0" sz="4100" spc="35" b="0">
                <a:latin typeface="Trebuchet MS"/>
                <a:cs typeface="Trebuchet MS"/>
              </a:rPr>
              <a:t>data</a:t>
            </a:r>
            <a:r>
              <a:rPr dirty="0" sz="4100" spc="-125" b="0">
                <a:latin typeface="Trebuchet MS"/>
                <a:cs typeface="Trebuchet MS"/>
              </a:rPr>
              <a:t> </a:t>
            </a:r>
            <a:r>
              <a:rPr dirty="0" sz="4100" spc="85" b="0">
                <a:latin typeface="Trebuchet MS"/>
                <a:cs typeface="Trebuchet MS"/>
              </a:rPr>
              <a:t>as</a:t>
            </a:r>
            <a:r>
              <a:rPr dirty="0" sz="4100" spc="-125" b="0">
                <a:latin typeface="Trebuchet MS"/>
                <a:cs typeface="Trebuchet MS"/>
              </a:rPr>
              <a:t> </a:t>
            </a:r>
            <a:r>
              <a:rPr dirty="0" sz="4100" spc="-95" b="0">
                <a:latin typeface="Trebuchet MS"/>
                <a:cs typeface="Trebuchet MS"/>
              </a:rPr>
              <a:t>points</a:t>
            </a:r>
            <a:r>
              <a:rPr dirty="0" sz="4100" spc="-125" b="0">
                <a:latin typeface="Trebuchet MS"/>
                <a:cs typeface="Trebuchet MS"/>
              </a:rPr>
              <a:t> </a:t>
            </a:r>
            <a:r>
              <a:rPr dirty="0" sz="4100" spc="-190" b="0">
                <a:latin typeface="Trebuchet MS"/>
                <a:cs typeface="Trebuchet MS"/>
              </a:rPr>
              <a:t>in</a:t>
            </a:r>
            <a:r>
              <a:rPr dirty="0" sz="4100" spc="-125" b="0">
                <a:latin typeface="Trebuchet MS"/>
                <a:cs typeface="Trebuchet MS"/>
              </a:rPr>
              <a:t> </a:t>
            </a:r>
            <a:r>
              <a:rPr dirty="0" sz="4100" spc="15" b="0">
                <a:latin typeface="Trebuchet MS"/>
                <a:cs typeface="Trebuchet MS"/>
              </a:rPr>
              <a:t>an</a:t>
            </a:r>
            <a:r>
              <a:rPr dirty="0" sz="4100" spc="-125" b="0">
                <a:latin typeface="Trebuchet MS"/>
                <a:cs typeface="Trebuchet MS"/>
              </a:rPr>
              <a:t> </a:t>
            </a:r>
            <a:r>
              <a:rPr dirty="0" sz="4100" spc="-80" b="0">
                <a:latin typeface="Trebuchet MS"/>
                <a:cs typeface="Trebuchet MS"/>
              </a:rPr>
              <a:t>n-dimensional</a:t>
            </a:r>
            <a:r>
              <a:rPr dirty="0" sz="4100" spc="-125" b="0">
                <a:latin typeface="Trebuchet MS"/>
                <a:cs typeface="Trebuchet MS"/>
              </a:rPr>
              <a:t> </a:t>
            </a:r>
            <a:r>
              <a:rPr dirty="0" sz="4100" spc="-15" b="0">
                <a:latin typeface="Trebuchet MS"/>
                <a:cs typeface="Trebuchet MS"/>
              </a:rPr>
              <a:t>space.</a:t>
            </a:r>
            <a:r>
              <a:rPr dirty="0" sz="4100" spc="-130" b="0">
                <a:latin typeface="Trebuchet MS"/>
                <a:cs typeface="Trebuchet MS"/>
              </a:rPr>
              <a:t> </a:t>
            </a:r>
            <a:r>
              <a:rPr dirty="0" sz="4100" spc="-245" b="0">
                <a:latin typeface="Trebuchet MS"/>
                <a:cs typeface="Trebuchet MS"/>
              </a:rPr>
              <a:t>The </a:t>
            </a:r>
            <a:r>
              <a:rPr dirty="0" sz="4100" spc="-1220" b="0">
                <a:latin typeface="Trebuchet MS"/>
                <a:cs typeface="Trebuchet MS"/>
              </a:rPr>
              <a:t> </a:t>
            </a:r>
            <a:r>
              <a:rPr dirty="0" sz="4100" spc="-110" b="0">
                <a:latin typeface="Trebuchet MS"/>
                <a:cs typeface="Trebuchet MS"/>
              </a:rPr>
              <a:t>value </a:t>
            </a:r>
            <a:r>
              <a:rPr dirty="0" sz="4100" spc="-30" b="0">
                <a:latin typeface="Trebuchet MS"/>
                <a:cs typeface="Trebuchet MS"/>
              </a:rPr>
              <a:t>of </a:t>
            </a:r>
            <a:r>
              <a:rPr dirty="0" sz="4100" spc="35" b="0">
                <a:latin typeface="Trebuchet MS"/>
                <a:cs typeface="Trebuchet MS"/>
              </a:rPr>
              <a:t>each </a:t>
            </a:r>
            <a:r>
              <a:rPr dirty="0" sz="4100" spc="-100" b="0">
                <a:latin typeface="Trebuchet MS"/>
                <a:cs typeface="Trebuchet MS"/>
              </a:rPr>
              <a:t>feature </a:t>
            </a:r>
            <a:r>
              <a:rPr dirty="0" sz="4100" spc="-120" b="0">
                <a:latin typeface="Trebuchet MS"/>
                <a:cs typeface="Trebuchet MS"/>
              </a:rPr>
              <a:t>is </a:t>
            </a:r>
            <a:r>
              <a:rPr dirty="0" sz="4100" spc="-114" b="0">
                <a:latin typeface="Trebuchet MS"/>
                <a:cs typeface="Trebuchet MS"/>
              </a:rPr>
              <a:t>tied </a:t>
            </a:r>
            <a:r>
              <a:rPr dirty="0" sz="4100" spc="-110" b="0">
                <a:latin typeface="Trebuchet MS"/>
                <a:cs typeface="Trebuchet MS"/>
              </a:rPr>
              <a:t>to </a:t>
            </a:r>
            <a:r>
              <a:rPr dirty="0" sz="4100" spc="190" b="0">
                <a:latin typeface="Trebuchet MS"/>
                <a:cs typeface="Trebuchet MS"/>
              </a:rPr>
              <a:t>a </a:t>
            </a:r>
            <a:r>
              <a:rPr dirty="0" sz="4100" spc="-110" b="0">
                <a:latin typeface="Trebuchet MS"/>
                <a:cs typeface="Trebuchet MS"/>
              </a:rPr>
              <a:t>particular </a:t>
            </a:r>
            <a:r>
              <a:rPr dirty="0" sz="4100" spc="-100" b="0">
                <a:latin typeface="Trebuchet MS"/>
                <a:cs typeface="Trebuchet MS"/>
              </a:rPr>
              <a:t>coordinate, </a:t>
            </a:r>
            <a:r>
              <a:rPr dirty="0" sz="4100" spc="-85" b="0">
                <a:latin typeface="Trebuchet MS"/>
                <a:cs typeface="Trebuchet MS"/>
              </a:rPr>
              <a:t>making </a:t>
            </a:r>
            <a:r>
              <a:rPr dirty="0" sz="4100" spc="-254" b="0">
                <a:latin typeface="Trebuchet MS"/>
                <a:cs typeface="Trebuchet MS"/>
              </a:rPr>
              <a:t>it </a:t>
            </a:r>
            <a:r>
              <a:rPr dirty="0" sz="4100" spc="-25" b="0">
                <a:latin typeface="Trebuchet MS"/>
                <a:cs typeface="Trebuchet MS"/>
              </a:rPr>
              <a:t>easy </a:t>
            </a:r>
            <a:r>
              <a:rPr dirty="0" sz="4100" spc="-110" b="0">
                <a:latin typeface="Trebuchet MS"/>
                <a:cs typeface="Trebuchet MS"/>
              </a:rPr>
              <a:t>to </a:t>
            </a:r>
            <a:r>
              <a:rPr dirty="0" sz="4100" spc="-105" b="0">
                <a:latin typeface="Trebuchet MS"/>
                <a:cs typeface="Trebuchet MS"/>
              </a:rPr>
              <a:t> </a:t>
            </a:r>
            <a:r>
              <a:rPr dirty="0" sz="4100" spc="-85" b="0">
                <a:latin typeface="Trebuchet MS"/>
                <a:cs typeface="Trebuchet MS"/>
              </a:rPr>
              <a:t>classify</a:t>
            </a:r>
            <a:r>
              <a:rPr dirty="0" sz="4100" spc="-135" b="0">
                <a:latin typeface="Trebuchet MS"/>
                <a:cs typeface="Trebuchet MS"/>
              </a:rPr>
              <a:t> </a:t>
            </a:r>
            <a:r>
              <a:rPr dirty="0" sz="4100" spc="-145" b="0">
                <a:latin typeface="Trebuchet MS"/>
                <a:cs typeface="Trebuchet MS"/>
              </a:rPr>
              <a:t>the</a:t>
            </a:r>
            <a:r>
              <a:rPr dirty="0" sz="4100" spc="-130" b="0">
                <a:latin typeface="Trebuchet MS"/>
                <a:cs typeface="Trebuchet MS"/>
              </a:rPr>
              <a:t> </a:t>
            </a:r>
            <a:r>
              <a:rPr dirty="0" sz="4100" spc="-55" b="0">
                <a:latin typeface="Trebuchet MS"/>
                <a:cs typeface="Trebuchet MS"/>
              </a:rPr>
              <a:t>data.</a:t>
            </a:r>
            <a:endParaRPr sz="41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864" y="4139250"/>
            <a:ext cx="17355185" cy="5321300"/>
          </a:xfrm>
          <a:prstGeom prst="rect">
            <a:avLst/>
          </a:prstGeom>
        </p:spPr>
        <p:txBody>
          <a:bodyPr wrap="square" lIns="0" tIns="1244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dirty="0" sz="3700" spc="1115">
                <a:solidFill>
                  <a:srgbClr val="FFFFFF"/>
                </a:solidFill>
                <a:latin typeface="Arial MT"/>
                <a:cs typeface="Arial MT"/>
              </a:rPr>
              <a:t>NAIvE</a:t>
            </a:r>
            <a:r>
              <a:rPr dirty="0" sz="3700" spc="-1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700" spc="1200">
                <a:solidFill>
                  <a:srgbClr val="FFFFFF"/>
                </a:solidFill>
                <a:latin typeface="Arial MT"/>
                <a:cs typeface="Arial MT"/>
              </a:rPr>
              <a:t>BAYES</a:t>
            </a:r>
            <a:r>
              <a:rPr dirty="0" sz="3700" spc="-1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700" spc="-345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endParaRPr sz="3700">
              <a:latin typeface="Arial MT"/>
              <a:cs typeface="Arial MT"/>
            </a:endParaRPr>
          </a:p>
          <a:p>
            <a:pPr marL="12700" marR="5080">
              <a:lnSpc>
                <a:spcPct val="116599"/>
              </a:lnSpc>
              <a:spcBef>
                <a:spcPts val="150"/>
              </a:spcBef>
            </a:pPr>
            <a:r>
              <a:rPr dirty="0" sz="3700" spc="10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00" spc="-80">
                <a:solidFill>
                  <a:srgbClr val="FFFFFF"/>
                </a:solidFill>
                <a:latin typeface="Trebuchet MS"/>
                <a:cs typeface="Trebuchet MS"/>
              </a:rPr>
              <a:t>Naive</a:t>
            </a:r>
            <a:r>
              <a:rPr dirty="0" sz="37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00" spc="-35">
                <a:solidFill>
                  <a:srgbClr val="FFFFFF"/>
                </a:solidFill>
                <a:latin typeface="Trebuchet MS"/>
                <a:cs typeface="Trebuchet MS"/>
              </a:rPr>
              <a:t>Bayes</a:t>
            </a:r>
            <a:r>
              <a:rPr dirty="0" sz="3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00" spc="-80">
                <a:solidFill>
                  <a:srgbClr val="FFFFFF"/>
                </a:solidFill>
                <a:latin typeface="Trebuchet MS"/>
                <a:cs typeface="Trebuchet MS"/>
              </a:rPr>
              <a:t>classifier</a:t>
            </a:r>
            <a:r>
              <a:rPr dirty="0" sz="37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00" spc="-30">
                <a:solidFill>
                  <a:srgbClr val="FFFFFF"/>
                </a:solidFill>
                <a:latin typeface="Trebuchet MS"/>
                <a:cs typeface="Trebuchet MS"/>
              </a:rPr>
              <a:t>assumes</a:t>
            </a:r>
            <a:r>
              <a:rPr dirty="0" sz="37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00" spc="-114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dirty="0" sz="3700" spc="-12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7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00" spc="-35">
                <a:solidFill>
                  <a:srgbClr val="FFFFFF"/>
                </a:solidFill>
                <a:latin typeface="Trebuchet MS"/>
                <a:cs typeface="Trebuchet MS"/>
              </a:rPr>
              <a:t>presence</a:t>
            </a:r>
            <a:r>
              <a:rPr dirty="0" sz="3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00" spc="-25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37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00" spc="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7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00" spc="-95">
                <a:solidFill>
                  <a:srgbClr val="FFFFFF"/>
                </a:solidFill>
                <a:latin typeface="Trebuchet MS"/>
                <a:cs typeface="Trebuchet MS"/>
              </a:rPr>
              <a:t>particular</a:t>
            </a:r>
            <a:r>
              <a:rPr dirty="0" sz="3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00" spc="-85">
                <a:solidFill>
                  <a:srgbClr val="FFFFFF"/>
                </a:solidFill>
                <a:latin typeface="Trebuchet MS"/>
                <a:cs typeface="Trebuchet MS"/>
              </a:rPr>
              <a:t>feature</a:t>
            </a:r>
            <a:r>
              <a:rPr dirty="0" sz="37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00" spc="-17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3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00" spc="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7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00" spc="-5">
                <a:solidFill>
                  <a:srgbClr val="FFFFFF"/>
                </a:solidFill>
                <a:latin typeface="Trebuchet MS"/>
                <a:cs typeface="Trebuchet MS"/>
              </a:rPr>
              <a:t>class</a:t>
            </a:r>
            <a:r>
              <a:rPr dirty="0" sz="3700" spc="-110">
                <a:solidFill>
                  <a:srgbClr val="FFFFFF"/>
                </a:solidFill>
                <a:latin typeface="Trebuchet MS"/>
                <a:cs typeface="Trebuchet MS"/>
              </a:rPr>
              <a:t> is </a:t>
            </a:r>
            <a:r>
              <a:rPr dirty="0" sz="3700" spc="-1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00" spc="-95">
                <a:solidFill>
                  <a:srgbClr val="FFFFFF"/>
                </a:solidFill>
                <a:latin typeface="Trebuchet MS"/>
                <a:cs typeface="Trebuchet MS"/>
              </a:rPr>
              <a:t>unrelated</a:t>
            </a:r>
            <a:r>
              <a:rPr dirty="0" sz="37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00" spc="-9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3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00" spc="-12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00" spc="-35">
                <a:solidFill>
                  <a:srgbClr val="FFFFFF"/>
                </a:solidFill>
                <a:latin typeface="Trebuchet MS"/>
                <a:cs typeface="Trebuchet MS"/>
              </a:rPr>
              <a:t>presence</a:t>
            </a:r>
            <a:r>
              <a:rPr dirty="0" sz="3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00" spc="-25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3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00" spc="-70">
                <a:solidFill>
                  <a:srgbClr val="FFFFFF"/>
                </a:solidFill>
                <a:latin typeface="Trebuchet MS"/>
                <a:cs typeface="Trebuchet MS"/>
              </a:rPr>
              <a:t>any</a:t>
            </a:r>
            <a:r>
              <a:rPr dirty="0" sz="3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00" spc="-120">
                <a:solidFill>
                  <a:srgbClr val="FFFFFF"/>
                </a:solidFill>
                <a:latin typeface="Trebuchet MS"/>
                <a:cs typeface="Trebuchet MS"/>
              </a:rPr>
              <a:t>other</a:t>
            </a:r>
            <a:r>
              <a:rPr dirty="0" sz="3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00" spc="-120">
                <a:solidFill>
                  <a:srgbClr val="FFFFFF"/>
                </a:solidFill>
                <a:latin typeface="Trebuchet MS"/>
                <a:cs typeface="Trebuchet MS"/>
              </a:rPr>
              <a:t>feature.</a:t>
            </a:r>
            <a:endParaRPr sz="3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9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3700" spc="1205">
                <a:solidFill>
                  <a:srgbClr val="FFFFFF"/>
                </a:solidFill>
                <a:latin typeface="Arial MT"/>
                <a:cs typeface="Arial MT"/>
              </a:rPr>
              <a:t>KNN</a:t>
            </a:r>
            <a:r>
              <a:rPr dirty="0" sz="3700" spc="-1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700" spc="-345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endParaRPr sz="3700">
              <a:latin typeface="Arial MT"/>
              <a:cs typeface="Arial MT"/>
            </a:endParaRPr>
          </a:p>
          <a:p>
            <a:pPr algn="just" marL="12700" marR="636270">
              <a:lnSpc>
                <a:spcPct val="116599"/>
              </a:lnSpc>
              <a:spcBef>
                <a:spcPts val="150"/>
              </a:spcBef>
            </a:pPr>
            <a:r>
              <a:rPr dirty="0" sz="3700" spc="-215">
                <a:solidFill>
                  <a:srgbClr val="FFFFFF"/>
                </a:solidFill>
                <a:latin typeface="Trebuchet MS"/>
                <a:cs typeface="Trebuchet MS"/>
              </a:rPr>
              <a:t>This </a:t>
            </a:r>
            <a:r>
              <a:rPr dirty="0" sz="3700" spc="45">
                <a:solidFill>
                  <a:srgbClr val="FFFFFF"/>
                </a:solidFill>
                <a:latin typeface="Trebuchet MS"/>
                <a:cs typeface="Trebuchet MS"/>
              </a:rPr>
              <a:t>can </a:t>
            </a:r>
            <a:r>
              <a:rPr dirty="0" sz="3700" spc="30">
                <a:solidFill>
                  <a:srgbClr val="FFFFFF"/>
                </a:solidFill>
                <a:latin typeface="Trebuchet MS"/>
                <a:cs typeface="Trebuchet MS"/>
              </a:rPr>
              <a:t>be </a:t>
            </a:r>
            <a:r>
              <a:rPr dirty="0" sz="3700" spc="-20">
                <a:solidFill>
                  <a:srgbClr val="FFFFFF"/>
                </a:solidFill>
                <a:latin typeface="Trebuchet MS"/>
                <a:cs typeface="Trebuchet MS"/>
              </a:rPr>
              <a:t>applied </a:t>
            </a:r>
            <a:r>
              <a:rPr dirty="0" sz="3700" spc="-95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3700" spc="-70">
                <a:solidFill>
                  <a:srgbClr val="FFFFFF"/>
                </a:solidFill>
                <a:latin typeface="Trebuchet MS"/>
                <a:cs typeface="Trebuchet MS"/>
              </a:rPr>
              <a:t>both </a:t>
            </a:r>
            <a:r>
              <a:rPr dirty="0" sz="3700" spc="-60">
                <a:solidFill>
                  <a:srgbClr val="FFFFFF"/>
                </a:solidFill>
                <a:latin typeface="Trebuchet MS"/>
                <a:cs typeface="Trebuchet MS"/>
              </a:rPr>
              <a:t>classification </a:t>
            </a:r>
            <a:r>
              <a:rPr dirty="0" sz="3700" spc="3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3700" spc="-60">
                <a:solidFill>
                  <a:srgbClr val="FFFFFF"/>
                </a:solidFill>
                <a:latin typeface="Trebuchet MS"/>
                <a:cs typeface="Trebuchet MS"/>
              </a:rPr>
              <a:t>regression </a:t>
            </a:r>
            <a:r>
              <a:rPr dirty="0" sz="3700" spc="-114">
                <a:solidFill>
                  <a:srgbClr val="FFFFFF"/>
                </a:solidFill>
                <a:latin typeface="Trebuchet MS"/>
                <a:cs typeface="Trebuchet MS"/>
              </a:rPr>
              <a:t>problems. </a:t>
            </a:r>
            <a:r>
              <a:rPr dirty="0" sz="3700" spc="-229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dirty="0" sz="3700" spc="-80">
                <a:solidFill>
                  <a:srgbClr val="FFFFFF"/>
                </a:solidFill>
                <a:latin typeface="Trebuchet MS"/>
                <a:cs typeface="Trebuchet MS"/>
              </a:rPr>
              <a:t>stores </a:t>
            </a:r>
            <a:r>
              <a:rPr dirty="0" sz="3700" spc="-130">
                <a:solidFill>
                  <a:srgbClr val="FFFFFF"/>
                </a:solidFill>
                <a:latin typeface="Trebuchet MS"/>
                <a:cs typeface="Trebuchet MS"/>
              </a:rPr>
              <a:t>all </a:t>
            </a:r>
            <a:r>
              <a:rPr dirty="0" sz="3700" spc="-12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3700" spc="-1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00" spc="50">
                <a:solidFill>
                  <a:srgbClr val="FFFFFF"/>
                </a:solidFill>
                <a:latin typeface="Trebuchet MS"/>
                <a:cs typeface="Trebuchet MS"/>
              </a:rPr>
              <a:t>cases</a:t>
            </a:r>
            <a:r>
              <a:rPr dirty="0" sz="3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00" spc="3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37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00" spc="-55">
                <a:solidFill>
                  <a:srgbClr val="FFFFFF"/>
                </a:solidFill>
                <a:latin typeface="Trebuchet MS"/>
                <a:cs typeface="Trebuchet MS"/>
              </a:rPr>
              <a:t>classifies</a:t>
            </a:r>
            <a:r>
              <a:rPr dirty="0" sz="37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00" spc="-70">
                <a:solidFill>
                  <a:srgbClr val="FFFFFF"/>
                </a:solidFill>
                <a:latin typeface="Trebuchet MS"/>
                <a:cs typeface="Trebuchet MS"/>
              </a:rPr>
              <a:t>any</a:t>
            </a:r>
            <a:r>
              <a:rPr dirty="0" sz="3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00" spc="-65">
                <a:solidFill>
                  <a:srgbClr val="FFFFFF"/>
                </a:solidFill>
                <a:latin typeface="Trebuchet MS"/>
                <a:cs typeface="Trebuchet MS"/>
              </a:rPr>
              <a:t>new</a:t>
            </a:r>
            <a:r>
              <a:rPr dirty="0" sz="37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00" spc="50">
                <a:solidFill>
                  <a:srgbClr val="FFFFFF"/>
                </a:solidFill>
                <a:latin typeface="Trebuchet MS"/>
                <a:cs typeface="Trebuchet MS"/>
              </a:rPr>
              <a:t>cases</a:t>
            </a:r>
            <a:r>
              <a:rPr dirty="0" sz="37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00" spc="-10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3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00" spc="-75">
                <a:solidFill>
                  <a:srgbClr val="FFFFFF"/>
                </a:solidFill>
                <a:latin typeface="Trebuchet MS"/>
                <a:cs typeface="Trebuchet MS"/>
              </a:rPr>
              <a:t>taking</a:t>
            </a:r>
            <a:r>
              <a:rPr dirty="0" sz="37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00" spc="1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7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00" spc="-185">
                <a:solidFill>
                  <a:srgbClr val="FFFFFF"/>
                </a:solidFill>
                <a:latin typeface="Trebuchet MS"/>
                <a:cs typeface="Trebuchet MS"/>
              </a:rPr>
              <a:t>majority</a:t>
            </a:r>
            <a:r>
              <a:rPr dirty="0" sz="37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00" spc="-105">
                <a:solidFill>
                  <a:srgbClr val="FFFFFF"/>
                </a:solidFill>
                <a:latin typeface="Trebuchet MS"/>
                <a:cs typeface="Trebuchet MS"/>
              </a:rPr>
              <a:t>vote</a:t>
            </a:r>
            <a:r>
              <a:rPr dirty="0" sz="3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00" spc="-25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37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00" spc="-155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dirty="0" sz="37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00" spc="-305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3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00" spc="-75">
                <a:solidFill>
                  <a:srgbClr val="FFFFFF"/>
                </a:solidFill>
                <a:latin typeface="Trebuchet MS"/>
                <a:cs typeface="Trebuchet MS"/>
              </a:rPr>
              <a:t>neighbors.</a:t>
            </a:r>
            <a:r>
              <a:rPr dirty="0" sz="37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00" spc="-21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3700" spc="-1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00" spc="65">
                <a:solidFill>
                  <a:srgbClr val="FFFFFF"/>
                </a:solidFill>
                <a:latin typeface="Trebuchet MS"/>
                <a:cs typeface="Trebuchet MS"/>
              </a:rPr>
              <a:t>case</a:t>
            </a:r>
            <a:r>
              <a:rPr dirty="0" sz="3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00" spc="-11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3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00" spc="-130">
                <a:solidFill>
                  <a:srgbClr val="FFFFFF"/>
                </a:solidFill>
                <a:latin typeface="Trebuchet MS"/>
                <a:cs typeface="Trebuchet MS"/>
              </a:rPr>
              <a:t>then</a:t>
            </a:r>
            <a:r>
              <a:rPr dirty="0" sz="3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00" spc="20">
                <a:solidFill>
                  <a:srgbClr val="FFFFFF"/>
                </a:solidFill>
                <a:latin typeface="Trebuchet MS"/>
                <a:cs typeface="Trebuchet MS"/>
              </a:rPr>
              <a:t>assigned</a:t>
            </a:r>
            <a:r>
              <a:rPr dirty="0" sz="3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00" spc="-9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3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00" spc="-12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7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00" spc="-5">
                <a:solidFill>
                  <a:srgbClr val="FFFFFF"/>
                </a:solidFill>
                <a:latin typeface="Trebuchet MS"/>
                <a:cs typeface="Trebuchet MS"/>
              </a:rPr>
              <a:t>class</a:t>
            </a:r>
            <a:r>
              <a:rPr dirty="0" sz="3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00" spc="-165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3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00" spc="-90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dirty="0" sz="3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00" spc="-229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3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00" spc="10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dirty="0" sz="37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00" spc="-12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00" spc="-110">
                <a:solidFill>
                  <a:srgbClr val="FFFFFF"/>
                </a:solidFill>
                <a:latin typeface="Trebuchet MS"/>
                <a:cs typeface="Trebuchet MS"/>
              </a:rPr>
              <a:t>most</a:t>
            </a:r>
            <a:r>
              <a:rPr dirty="0" sz="3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00" spc="-17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3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700" spc="-110">
                <a:solidFill>
                  <a:srgbClr val="FFFFFF"/>
                </a:solidFill>
                <a:latin typeface="Trebuchet MS"/>
                <a:cs typeface="Trebuchet MS"/>
              </a:rPr>
              <a:t>common.</a:t>
            </a:r>
            <a:endParaRPr sz="3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9881" y="1657212"/>
            <a:ext cx="17460595" cy="2452370"/>
          </a:xfrm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dirty="0" sz="4600" spc="1335" b="0">
                <a:latin typeface="Arial MT"/>
                <a:cs typeface="Arial MT"/>
              </a:rPr>
              <a:t>K-MEANS</a:t>
            </a:r>
            <a:r>
              <a:rPr dirty="0" sz="4600" spc="-185" b="0">
                <a:latin typeface="Arial MT"/>
                <a:cs typeface="Arial MT"/>
              </a:rPr>
              <a:t> </a:t>
            </a:r>
            <a:r>
              <a:rPr dirty="0" sz="4600" spc="-430" b="0">
                <a:latin typeface="Arial MT"/>
                <a:cs typeface="Arial MT"/>
              </a:rPr>
              <a:t>:</a:t>
            </a:r>
            <a:endParaRPr sz="4600">
              <a:latin typeface="Arial MT"/>
              <a:cs typeface="Arial MT"/>
            </a:endParaRPr>
          </a:p>
          <a:p>
            <a:pPr marL="12700" marR="5080">
              <a:lnSpc>
                <a:spcPct val="116500"/>
              </a:lnSpc>
              <a:spcBef>
                <a:spcPts val="185"/>
              </a:spcBef>
            </a:pPr>
            <a:r>
              <a:rPr dirty="0" sz="4400" spc="-215" b="0">
                <a:latin typeface="Trebuchet MS"/>
                <a:cs typeface="Trebuchet MS"/>
              </a:rPr>
              <a:t>In </a:t>
            </a:r>
            <a:r>
              <a:rPr dirty="0" sz="4400" spc="-160" b="0">
                <a:latin typeface="Trebuchet MS"/>
                <a:cs typeface="Trebuchet MS"/>
              </a:rPr>
              <a:t>the </a:t>
            </a:r>
            <a:r>
              <a:rPr dirty="0" sz="4400" spc="-114" b="0">
                <a:latin typeface="Trebuchet MS"/>
                <a:cs typeface="Trebuchet MS"/>
              </a:rPr>
              <a:t>unsupervised </a:t>
            </a:r>
            <a:r>
              <a:rPr dirty="0" sz="4400" spc="-100" b="0">
                <a:latin typeface="Trebuchet MS"/>
                <a:cs typeface="Trebuchet MS"/>
              </a:rPr>
              <a:t>learning </a:t>
            </a:r>
            <a:r>
              <a:rPr dirty="0" sz="4400" spc="-175" b="0">
                <a:latin typeface="Trebuchet MS"/>
                <a:cs typeface="Trebuchet MS"/>
              </a:rPr>
              <a:t>algorithm, </a:t>
            </a:r>
            <a:r>
              <a:rPr dirty="0" sz="4400" spc="30" b="0">
                <a:latin typeface="Trebuchet MS"/>
                <a:cs typeface="Trebuchet MS"/>
              </a:rPr>
              <a:t>data </a:t>
            </a:r>
            <a:r>
              <a:rPr dirty="0" sz="4400" spc="-85" b="0">
                <a:latin typeface="Trebuchet MS"/>
                <a:cs typeface="Trebuchet MS"/>
              </a:rPr>
              <a:t>sets </a:t>
            </a:r>
            <a:r>
              <a:rPr dirty="0" sz="4400" spc="-55" b="0">
                <a:latin typeface="Trebuchet MS"/>
                <a:cs typeface="Trebuchet MS"/>
              </a:rPr>
              <a:t>are </a:t>
            </a:r>
            <a:r>
              <a:rPr dirty="0" sz="4400" spc="-70" b="0">
                <a:latin typeface="Trebuchet MS"/>
                <a:cs typeface="Trebuchet MS"/>
              </a:rPr>
              <a:t>classified </a:t>
            </a:r>
            <a:r>
              <a:rPr dirty="0" sz="4400" spc="-170" b="0">
                <a:latin typeface="Trebuchet MS"/>
                <a:cs typeface="Trebuchet MS"/>
              </a:rPr>
              <a:t>into </a:t>
            </a:r>
            <a:r>
              <a:rPr dirty="0" sz="4400" spc="195" b="0">
                <a:latin typeface="Trebuchet MS"/>
                <a:cs typeface="Trebuchet MS"/>
              </a:rPr>
              <a:t>a </a:t>
            </a:r>
            <a:r>
              <a:rPr dirty="0" sz="4400" spc="200" b="0">
                <a:latin typeface="Trebuchet MS"/>
                <a:cs typeface="Trebuchet MS"/>
              </a:rPr>
              <a:t> </a:t>
            </a:r>
            <a:r>
              <a:rPr dirty="0" sz="4400" spc="-125" b="0">
                <a:latin typeface="Trebuchet MS"/>
                <a:cs typeface="Trebuchet MS"/>
              </a:rPr>
              <a:t>particular</a:t>
            </a:r>
            <a:r>
              <a:rPr dirty="0" sz="4400" spc="-135" b="0">
                <a:latin typeface="Trebuchet MS"/>
                <a:cs typeface="Trebuchet MS"/>
              </a:rPr>
              <a:t> </a:t>
            </a:r>
            <a:r>
              <a:rPr dirty="0" sz="4400" spc="-190" b="0">
                <a:latin typeface="Trebuchet MS"/>
                <a:cs typeface="Trebuchet MS"/>
              </a:rPr>
              <a:t>no.</a:t>
            </a:r>
            <a:r>
              <a:rPr dirty="0" sz="4400" spc="-135" b="0">
                <a:latin typeface="Trebuchet MS"/>
                <a:cs typeface="Trebuchet MS"/>
              </a:rPr>
              <a:t> </a:t>
            </a:r>
            <a:r>
              <a:rPr dirty="0" sz="4400" spc="-40" b="0">
                <a:latin typeface="Trebuchet MS"/>
                <a:cs typeface="Trebuchet MS"/>
              </a:rPr>
              <a:t>of</a:t>
            </a:r>
            <a:r>
              <a:rPr dirty="0" sz="4400" spc="-135" b="0">
                <a:latin typeface="Trebuchet MS"/>
                <a:cs typeface="Trebuchet MS"/>
              </a:rPr>
              <a:t> </a:t>
            </a:r>
            <a:r>
              <a:rPr dirty="0" sz="4400" spc="-155" b="0">
                <a:latin typeface="Trebuchet MS"/>
                <a:cs typeface="Trebuchet MS"/>
              </a:rPr>
              <a:t>cluster</a:t>
            </a:r>
            <a:r>
              <a:rPr dirty="0" sz="4400" spc="-135" b="0">
                <a:latin typeface="Trebuchet MS"/>
                <a:cs typeface="Trebuchet MS"/>
              </a:rPr>
              <a:t> </a:t>
            </a:r>
            <a:r>
              <a:rPr dirty="0" sz="4400" spc="-55" b="0">
                <a:latin typeface="Trebuchet MS"/>
                <a:cs typeface="Trebuchet MS"/>
              </a:rPr>
              <a:t>are</a:t>
            </a:r>
            <a:r>
              <a:rPr dirty="0" sz="4400" spc="-130" b="0">
                <a:latin typeface="Trebuchet MS"/>
                <a:cs typeface="Trebuchet MS"/>
              </a:rPr>
              <a:t> </a:t>
            </a:r>
            <a:r>
              <a:rPr dirty="0" sz="4400" spc="-35" b="0">
                <a:latin typeface="Trebuchet MS"/>
                <a:cs typeface="Trebuchet MS"/>
              </a:rPr>
              <a:t>homogeneous</a:t>
            </a:r>
            <a:r>
              <a:rPr dirty="0" sz="4400" spc="-135" b="0">
                <a:latin typeface="Trebuchet MS"/>
                <a:cs typeface="Trebuchet MS"/>
              </a:rPr>
              <a:t> </a:t>
            </a:r>
            <a:r>
              <a:rPr dirty="0" sz="4400" spc="-180" b="0">
                <a:latin typeface="Trebuchet MS"/>
                <a:cs typeface="Trebuchet MS"/>
              </a:rPr>
              <a:t>from</a:t>
            </a:r>
            <a:r>
              <a:rPr dirty="0" sz="4400" spc="-135" b="0">
                <a:latin typeface="Trebuchet MS"/>
                <a:cs typeface="Trebuchet MS"/>
              </a:rPr>
              <a:t> </a:t>
            </a:r>
            <a:r>
              <a:rPr dirty="0" sz="4400" spc="-160" b="0">
                <a:latin typeface="Trebuchet MS"/>
                <a:cs typeface="Trebuchet MS"/>
              </a:rPr>
              <a:t>the</a:t>
            </a:r>
            <a:r>
              <a:rPr dirty="0" sz="4400" spc="-135" b="0">
                <a:latin typeface="Trebuchet MS"/>
                <a:cs typeface="Trebuchet MS"/>
              </a:rPr>
              <a:t> </a:t>
            </a:r>
            <a:r>
              <a:rPr dirty="0" sz="4400" spc="30" b="0">
                <a:latin typeface="Trebuchet MS"/>
                <a:cs typeface="Trebuchet MS"/>
              </a:rPr>
              <a:t>data</a:t>
            </a:r>
            <a:r>
              <a:rPr dirty="0" sz="4400" spc="-135" b="0">
                <a:latin typeface="Trebuchet MS"/>
                <a:cs typeface="Trebuchet MS"/>
              </a:rPr>
              <a:t> </a:t>
            </a:r>
            <a:r>
              <a:rPr dirty="0" sz="4400" spc="-210" b="0">
                <a:latin typeface="Trebuchet MS"/>
                <a:cs typeface="Trebuchet MS"/>
              </a:rPr>
              <a:t>in</a:t>
            </a:r>
            <a:r>
              <a:rPr dirty="0" sz="4400" spc="-130" b="0">
                <a:latin typeface="Trebuchet MS"/>
                <a:cs typeface="Trebuchet MS"/>
              </a:rPr>
              <a:t> </a:t>
            </a:r>
            <a:r>
              <a:rPr dirty="0" sz="4400" spc="-155" b="0">
                <a:latin typeface="Trebuchet MS"/>
                <a:cs typeface="Trebuchet MS"/>
              </a:rPr>
              <a:t>other</a:t>
            </a:r>
            <a:r>
              <a:rPr dirty="0" sz="4400" spc="-135" b="0">
                <a:latin typeface="Trebuchet MS"/>
                <a:cs typeface="Trebuchet MS"/>
              </a:rPr>
              <a:t> clusters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9881" y="4838562"/>
            <a:ext cx="17360900" cy="3233420"/>
          </a:xfrm>
          <a:prstGeom prst="rect">
            <a:avLst/>
          </a:prstGeom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dirty="0" sz="4600" spc="1365">
                <a:solidFill>
                  <a:srgbClr val="FFFFFF"/>
                </a:solidFill>
                <a:latin typeface="Arial MT"/>
                <a:cs typeface="Arial MT"/>
              </a:rPr>
              <a:t>RANDOM</a:t>
            </a:r>
            <a:r>
              <a:rPr dirty="0" sz="4600" spc="-1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600" spc="1030">
                <a:solidFill>
                  <a:srgbClr val="FFFFFF"/>
                </a:solidFill>
                <a:latin typeface="Arial MT"/>
                <a:cs typeface="Arial MT"/>
              </a:rPr>
              <a:t>FOREST:</a:t>
            </a:r>
            <a:endParaRPr sz="4600">
              <a:latin typeface="Arial MT"/>
              <a:cs typeface="Arial MT"/>
            </a:endParaRPr>
          </a:p>
          <a:p>
            <a:pPr marL="12700" marR="5080">
              <a:lnSpc>
                <a:spcPct val="116500"/>
              </a:lnSpc>
              <a:spcBef>
                <a:spcPts val="185"/>
              </a:spcBef>
            </a:pPr>
            <a:r>
              <a:rPr dirty="0" sz="4400" spc="114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4400" spc="-125">
                <a:solidFill>
                  <a:srgbClr val="FFFFFF"/>
                </a:solidFill>
                <a:latin typeface="Trebuchet MS"/>
                <a:cs typeface="Trebuchet MS"/>
              </a:rPr>
              <a:t>collective </a:t>
            </a:r>
            <a:r>
              <a:rPr dirty="0" sz="4400" spc="-4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4400" spc="-60">
                <a:solidFill>
                  <a:srgbClr val="FFFFFF"/>
                </a:solidFill>
                <a:latin typeface="Trebuchet MS"/>
                <a:cs typeface="Trebuchet MS"/>
              </a:rPr>
              <a:t>decision </a:t>
            </a:r>
            <a:r>
              <a:rPr dirty="0" sz="4400" spc="-135">
                <a:solidFill>
                  <a:srgbClr val="FFFFFF"/>
                </a:solidFill>
                <a:latin typeface="Trebuchet MS"/>
                <a:cs typeface="Trebuchet MS"/>
              </a:rPr>
              <a:t>trees is </a:t>
            </a:r>
            <a:r>
              <a:rPr dirty="0" sz="4400" spc="-90">
                <a:solidFill>
                  <a:srgbClr val="FFFFFF"/>
                </a:solidFill>
                <a:latin typeface="Trebuchet MS"/>
                <a:cs typeface="Trebuchet MS"/>
              </a:rPr>
              <a:t>random </a:t>
            </a:r>
            <a:r>
              <a:rPr dirty="0" sz="4400" spc="-175">
                <a:solidFill>
                  <a:srgbClr val="FFFFFF"/>
                </a:solidFill>
                <a:latin typeface="Trebuchet MS"/>
                <a:cs typeface="Trebuchet MS"/>
              </a:rPr>
              <a:t>forest. </a:t>
            </a:r>
            <a:r>
              <a:rPr dirty="0" sz="4400" spc="-285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4400" spc="-95">
                <a:solidFill>
                  <a:srgbClr val="FFFFFF"/>
                </a:solidFill>
                <a:latin typeface="Trebuchet MS"/>
                <a:cs typeface="Trebuchet MS"/>
              </a:rPr>
              <a:t>classify </a:t>
            </a:r>
            <a:r>
              <a:rPr dirty="0" sz="4400" spc="-90">
                <a:solidFill>
                  <a:srgbClr val="FFFFFF"/>
                </a:solidFill>
                <a:latin typeface="Trebuchet MS"/>
                <a:cs typeface="Trebuchet MS"/>
              </a:rPr>
              <a:t>new </a:t>
            </a:r>
            <a:r>
              <a:rPr dirty="0" sz="4400" spc="-114">
                <a:solidFill>
                  <a:srgbClr val="FFFFFF"/>
                </a:solidFill>
                <a:latin typeface="Trebuchet MS"/>
                <a:cs typeface="Trebuchet MS"/>
              </a:rPr>
              <a:t>object </a:t>
            </a:r>
            <a:r>
              <a:rPr dirty="0" sz="4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55">
                <a:solidFill>
                  <a:srgbClr val="FFFFFF"/>
                </a:solidFill>
                <a:latin typeface="Trebuchet MS"/>
                <a:cs typeface="Trebuchet MS"/>
              </a:rPr>
              <a:t>based</a:t>
            </a:r>
            <a:r>
              <a:rPr dirty="0" sz="44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-6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44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-190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dirty="0" sz="44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-190">
                <a:solidFill>
                  <a:srgbClr val="FFFFFF"/>
                </a:solidFill>
                <a:latin typeface="Trebuchet MS"/>
                <a:cs typeface="Trebuchet MS"/>
              </a:rPr>
              <a:t>attributes,</a:t>
            </a:r>
            <a:r>
              <a:rPr dirty="0" sz="44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30">
                <a:solidFill>
                  <a:srgbClr val="FFFFFF"/>
                </a:solidFill>
                <a:latin typeface="Trebuchet MS"/>
                <a:cs typeface="Trebuchet MS"/>
              </a:rPr>
              <a:t>each</a:t>
            </a:r>
            <a:r>
              <a:rPr dirty="0" sz="44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-165">
                <a:solidFill>
                  <a:srgbClr val="FFFFFF"/>
                </a:solidFill>
                <a:latin typeface="Trebuchet MS"/>
                <a:cs typeface="Trebuchet MS"/>
              </a:rPr>
              <a:t>tree</a:t>
            </a:r>
            <a:r>
              <a:rPr dirty="0" sz="4400" spc="-135">
                <a:solidFill>
                  <a:srgbClr val="FFFFFF"/>
                </a:solidFill>
                <a:latin typeface="Trebuchet MS"/>
                <a:cs typeface="Trebuchet MS"/>
              </a:rPr>
              <a:t> is </a:t>
            </a:r>
            <a:r>
              <a:rPr dirty="0" sz="4400" spc="-70">
                <a:solidFill>
                  <a:srgbClr val="FFFFFF"/>
                </a:solidFill>
                <a:latin typeface="Trebuchet MS"/>
                <a:cs typeface="Trebuchet MS"/>
              </a:rPr>
              <a:t>classified</a:t>
            </a:r>
            <a:r>
              <a:rPr dirty="0" sz="44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2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44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-16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44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-165">
                <a:solidFill>
                  <a:srgbClr val="FFFFFF"/>
                </a:solidFill>
                <a:latin typeface="Trebuchet MS"/>
                <a:cs typeface="Trebuchet MS"/>
              </a:rPr>
              <a:t>tree</a:t>
            </a:r>
            <a:r>
              <a:rPr dirty="0" sz="44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-114">
                <a:solidFill>
                  <a:srgbClr val="FFFFFF"/>
                </a:solidFill>
                <a:latin typeface="Trebuchet MS"/>
                <a:cs typeface="Trebuchet MS"/>
              </a:rPr>
              <a:t>votes</a:t>
            </a:r>
            <a:r>
              <a:rPr dirty="0" sz="44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-14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44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-145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dirty="0" sz="4400" spc="-13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-85">
                <a:solidFill>
                  <a:srgbClr val="FFFFFF"/>
                </a:solidFill>
                <a:latin typeface="Trebuchet MS"/>
                <a:cs typeface="Trebuchet MS"/>
              </a:rPr>
              <a:t>class.</a:t>
            </a:r>
            <a:r>
              <a:rPr dirty="0" sz="44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-26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44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-125">
                <a:solidFill>
                  <a:srgbClr val="FFFFFF"/>
                </a:solidFill>
                <a:latin typeface="Trebuchet MS"/>
                <a:cs typeface="Trebuchet MS"/>
              </a:rPr>
              <a:t>forest</a:t>
            </a:r>
            <a:r>
              <a:rPr dirty="0" sz="44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>
                <a:solidFill>
                  <a:srgbClr val="FFFFFF"/>
                </a:solidFill>
                <a:latin typeface="Trebuchet MS"/>
                <a:cs typeface="Trebuchet MS"/>
              </a:rPr>
              <a:t>chooses</a:t>
            </a:r>
            <a:r>
              <a:rPr dirty="0" sz="44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-16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44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-80">
                <a:solidFill>
                  <a:srgbClr val="FFFFFF"/>
                </a:solidFill>
                <a:latin typeface="Trebuchet MS"/>
                <a:cs typeface="Trebuchet MS"/>
              </a:rPr>
              <a:t>classification</a:t>
            </a:r>
            <a:r>
              <a:rPr dirty="0" sz="44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-65">
                <a:solidFill>
                  <a:srgbClr val="FFFFFF"/>
                </a:solidFill>
                <a:latin typeface="Trebuchet MS"/>
                <a:cs typeface="Trebuchet MS"/>
              </a:rPr>
              <a:t>having</a:t>
            </a:r>
            <a:r>
              <a:rPr dirty="0" sz="44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-16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44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-145">
                <a:solidFill>
                  <a:srgbClr val="FFFFFF"/>
                </a:solidFill>
                <a:latin typeface="Trebuchet MS"/>
                <a:cs typeface="Trebuchet MS"/>
              </a:rPr>
              <a:t>most</a:t>
            </a:r>
            <a:r>
              <a:rPr dirty="0" sz="44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-170">
                <a:solidFill>
                  <a:srgbClr val="FFFFFF"/>
                </a:solidFill>
                <a:latin typeface="Trebuchet MS"/>
                <a:cs typeface="Trebuchet MS"/>
              </a:rPr>
              <a:t>votes.</a:t>
            </a:r>
            <a:endParaRPr sz="4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906741" cy="36575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71849" y="577321"/>
            <a:ext cx="6688455" cy="175895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835660" marR="5080" indent="-823594">
              <a:lnSpc>
                <a:spcPct val="116100"/>
              </a:lnSpc>
              <a:spcBef>
                <a:spcPts val="95"/>
              </a:spcBef>
            </a:pPr>
            <a:r>
              <a:rPr dirty="0" sz="4900" spc="1350" b="0">
                <a:latin typeface="Arial MT"/>
                <a:cs typeface="Arial MT"/>
              </a:rPr>
              <a:t>METHODS</a:t>
            </a:r>
            <a:r>
              <a:rPr dirty="0" sz="4900" spc="-185" b="0">
                <a:latin typeface="Arial MT"/>
                <a:cs typeface="Arial MT"/>
              </a:rPr>
              <a:t> </a:t>
            </a:r>
            <a:r>
              <a:rPr dirty="0" sz="4900" spc="775" b="0">
                <a:latin typeface="Arial MT"/>
                <a:cs typeface="Arial MT"/>
              </a:rPr>
              <a:t>IN</a:t>
            </a:r>
            <a:r>
              <a:rPr dirty="0" sz="4900" spc="-185" b="0">
                <a:latin typeface="Arial MT"/>
                <a:cs typeface="Arial MT"/>
              </a:rPr>
              <a:t> </a:t>
            </a:r>
            <a:r>
              <a:rPr dirty="0" sz="4900" spc="1380" b="0">
                <a:latin typeface="Arial MT"/>
                <a:cs typeface="Arial MT"/>
              </a:rPr>
              <a:t>ML </a:t>
            </a:r>
            <a:r>
              <a:rPr dirty="0" sz="4900" spc="-1345" b="0">
                <a:latin typeface="Arial MT"/>
                <a:cs typeface="Arial MT"/>
              </a:rPr>
              <a:t> </a:t>
            </a:r>
            <a:r>
              <a:rPr dirty="0" sz="4900" spc="1145" b="0">
                <a:latin typeface="Arial MT"/>
                <a:cs typeface="Arial MT"/>
              </a:rPr>
              <a:t>ALGORITHM</a:t>
            </a:r>
            <a:endParaRPr sz="49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6780" y="3526696"/>
            <a:ext cx="162340" cy="16234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6780" y="5718292"/>
            <a:ext cx="162340" cy="16234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66780" y="8640421"/>
            <a:ext cx="162340" cy="16234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653749" y="3132476"/>
            <a:ext cx="15507969" cy="6600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500"/>
              </a:lnSpc>
              <a:spcBef>
                <a:spcPts val="100"/>
              </a:spcBef>
              <a:tabLst>
                <a:tab pos="2830195" algn="l"/>
              </a:tabLst>
            </a:pPr>
            <a:r>
              <a:rPr dirty="0" sz="4150" spc="-225">
                <a:solidFill>
                  <a:srgbClr val="FFFFFF"/>
                </a:solidFill>
                <a:latin typeface="Trebuchet MS"/>
                <a:cs typeface="Trebuchet MS"/>
              </a:rPr>
              <a:t>fit(</a:t>
            </a:r>
            <a:r>
              <a:rPr dirty="0" sz="415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-335">
                <a:solidFill>
                  <a:srgbClr val="FFFFFF"/>
                </a:solidFill>
                <a:latin typeface="Trebuchet MS"/>
                <a:cs typeface="Trebuchet MS"/>
              </a:rPr>
              <a:t>):</a:t>
            </a:r>
            <a:r>
              <a:rPr dirty="0" sz="415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-25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dirty="0" sz="4150" spc="-125">
                <a:solidFill>
                  <a:srgbClr val="FFFFFF"/>
                </a:solidFill>
                <a:latin typeface="Trebuchet MS"/>
                <a:cs typeface="Trebuchet MS"/>
              </a:rPr>
              <a:t> is	</a:t>
            </a:r>
            <a:r>
              <a:rPr dirty="0" sz="4150" spc="-85">
                <a:solidFill>
                  <a:srgbClr val="FFFFFF"/>
                </a:solidFill>
                <a:latin typeface="Trebuchet MS"/>
                <a:cs typeface="Trebuchet MS"/>
              </a:rPr>
              <a:t>responsible </a:t>
            </a:r>
            <a:r>
              <a:rPr dirty="0" sz="4150" spc="-135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4150" spc="-105">
                <a:solidFill>
                  <a:srgbClr val="FFFFFF"/>
                </a:solidFill>
                <a:latin typeface="Trebuchet MS"/>
                <a:cs typeface="Trebuchet MS"/>
              </a:rPr>
              <a:t>estimating </a:t>
            </a:r>
            <a:r>
              <a:rPr dirty="0" sz="4150" spc="-15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4150" spc="-140">
                <a:solidFill>
                  <a:srgbClr val="FFFFFF"/>
                </a:solidFill>
                <a:latin typeface="Trebuchet MS"/>
                <a:cs typeface="Trebuchet MS"/>
              </a:rPr>
              <a:t>attributes </a:t>
            </a:r>
            <a:r>
              <a:rPr dirty="0" sz="4150" spc="-130">
                <a:solidFill>
                  <a:srgbClr val="FFFFFF"/>
                </a:solidFill>
                <a:latin typeface="Trebuchet MS"/>
                <a:cs typeface="Trebuchet MS"/>
              </a:rPr>
              <a:t>out </a:t>
            </a:r>
            <a:r>
              <a:rPr dirty="0" sz="4150" spc="-35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4150" spc="-15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4150" spc="-160">
                <a:solidFill>
                  <a:srgbClr val="FFFFFF"/>
                </a:solidFill>
                <a:latin typeface="Trebuchet MS"/>
                <a:cs typeface="Trebuchet MS"/>
              </a:rPr>
              <a:t>input </a:t>
            </a:r>
            <a:r>
              <a:rPr dirty="0" sz="4150" spc="-12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3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dirty="0" sz="4150" spc="25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4150" spc="-114">
                <a:solidFill>
                  <a:srgbClr val="FFFFFF"/>
                </a:solidFill>
                <a:latin typeface="Trebuchet MS"/>
                <a:cs typeface="Trebuchet MS"/>
              </a:rPr>
              <a:t>store </a:t>
            </a:r>
            <a:r>
              <a:rPr dirty="0" sz="4150" spc="-15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4150" spc="-100">
                <a:solidFill>
                  <a:srgbClr val="FFFFFF"/>
                </a:solidFill>
                <a:latin typeface="Trebuchet MS"/>
                <a:cs typeface="Trebuchet MS"/>
              </a:rPr>
              <a:t>model </a:t>
            </a:r>
            <a:r>
              <a:rPr dirty="0" sz="4150" spc="-140">
                <a:solidFill>
                  <a:srgbClr val="FFFFFF"/>
                </a:solidFill>
                <a:latin typeface="Trebuchet MS"/>
                <a:cs typeface="Trebuchet MS"/>
              </a:rPr>
              <a:t>attributes </a:t>
            </a:r>
            <a:r>
              <a:rPr dirty="0" sz="4150" spc="25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4150" spc="-180">
                <a:solidFill>
                  <a:srgbClr val="FFFFFF"/>
                </a:solidFill>
                <a:latin typeface="Trebuchet MS"/>
                <a:cs typeface="Trebuchet MS"/>
              </a:rPr>
              <a:t>finally </a:t>
            </a:r>
            <a:r>
              <a:rPr dirty="0" sz="4150" spc="-210">
                <a:solidFill>
                  <a:srgbClr val="FFFFFF"/>
                </a:solidFill>
                <a:latin typeface="Trebuchet MS"/>
                <a:cs typeface="Trebuchet MS"/>
              </a:rPr>
              <a:t>return </a:t>
            </a:r>
            <a:r>
              <a:rPr dirty="0" sz="4150" spc="-150">
                <a:solidFill>
                  <a:srgbClr val="FFFFFF"/>
                </a:solidFill>
                <a:latin typeface="Trebuchet MS"/>
                <a:cs typeface="Trebuchet MS"/>
              </a:rPr>
              <a:t>the fitted </a:t>
            </a:r>
            <a:r>
              <a:rPr dirty="0" sz="415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-165">
                <a:solidFill>
                  <a:srgbClr val="FFFFFF"/>
                </a:solidFill>
                <a:latin typeface="Trebuchet MS"/>
                <a:cs typeface="Trebuchet MS"/>
              </a:rPr>
              <a:t>estimator.</a:t>
            </a:r>
            <a:endParaRPr sz="4150">
              <a:latin typeface="Trebuchet MS"/>
              <a:cs typeface="Trebuchet MS"/>
            </a:endParaRPr>
          </a:p>
          <a:p>
            <a:pPr marL="12700" marR="49530">
              <a:lnSpc>
                <a:spcPct val="115500"/>
              </a:lnSpc>
            </a:pPr>
            <a:r>
              <a:rPr dirty="0" sz="4150" spc="-114">
                <a:solidFill>
                  <a:srgbClr val="FFFFFF"/>
                </a:solidFill>
                <a:latin typeface="Trebuchet MS"/>
                <a:cs typeface="Trebuchet MS"/>
              </a:rPr>
              <a:t>predict( </a:t>
            </a:r>
            <a:r>
              <a:rPr dirty="0" sz="4150" spc="-335">
                <a:solidFill>
                  <a:srgbClr val="FFFFFF"/>
                </a:solidFill>
                <a:latin typeface="Trebuchet MS"/>
                <a:cs typeface="Trebuchet MS"/>
              </a:rPr>
              <a:t>): </a:t>
            </a:r>
            <a:r>
              <a:rPr dirty="0" sz="4150" spc="-250">
                <a:solidFill>
                  <a:srgbClr val="FFFFFF"/>
                </a:solidFill>
                <a:latin typeface="Trebuchet MS"/>
                <a:cs typeface="Trebuchet MS"/>
              </a:rPr>
              <a:t>This </a:t>
            </a:r>
            <a:r>
              <a:rPr dirty="0" sz="4150" spc="-240">
                <a:solidFill>
                  <a:srgbClr val="FFFFFF"/>
                </a:solidFill>
                <a:latin typeface="Trebuchet MS"/>
                <a:cs typeface="Trebuchet MS"/>
              </a:rPr>
              <a:t>will </a:t>
            </a:r>
            <a:r>
              <a:rPr dirty="0" sz="4150" spc="-140">
                <a:solidFill>
                  <a:srgbClr val="FFFFFF"/>
                </a:solidFill>
                <a:latin typeface="Trebuchet MS"/>
                <a:cs typeface="Trebuchet MS"/>
              </a:rPr>
              <a:t>perform </a:t>
            </a:r>
            <a:r>
              <a:rPr dirty="0" sz="4150" spc="185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4150" spc="-100">
                <a:solidFill>
                  <a:srgbClr val="FFFFFF"/>
                </a:solidFill>
                <a:latin typeface="Trebuchet MS"/>
                <a:cs typeface="Trebuchet MS"/>
              </a:rPr>
              <a:t>prediction </a:t>
            </a:r>
            <a:r>
              <a:rPr dirty="0" sz="4150" spc="-135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4150" spc="30">
                <a:solidFill>
                  <a:srgbClr val="FFFFFF"/>
                </a:solidFill>
                <a:latin typeface="Trebuchet MS"/>
                <a:cs typeface="Trebuchet MS"/>
              </a:rPr>
              <a:t>each </a:t>
            </a:r>
            <a:r>
              <a:rPr dirty="0" sz="4150" spc="-150">
                <a:solidFill>
                  <a:srgbClr val="FFFFFF"/>
                </a:solidFill>
                <a:latin typeface="Trebuchet MS"/>
                <a:cs typeface="Trebuchet MS"/>
              </a:rPr>
              <a:t>test </a:t>
            </a:r>
            <a:r>
              <a:rPr dirty="0" sz="4150" spc="-75">
                <a:solidFill>
                  <a:srgbClr val="FFFFFF"/>
                </a:solidFill>
                <a:latin typeface="Trebuchet MS"/>
                <a:cs typeface="Trebuchet MS"/>
              </a:rPr>
              <a:t>instance </a:t>
            </a:r>
            <a:r>
              <a:rPr dirty="0" sz="4150" spc="25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4150" spc="-260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dirty="0" sz="4150" spc="-12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-155">
                <a:solidFill>
                  <a:srgbClr val="FFFFFF"/>
                </a:solidFill>
                <a:latin typeface="Trebuchet MS"/>
                <a:cs typeface="Trebuchet MS"/>
              </a:rPr>
              <a:t>usually </a:t>
            </a:r>
            <a:r>
              <a:rPr dirty="0" sz="4150" spc="20">
                <a:solidFill>
                  <a:srgbClr val="FFFFFF"/>
                </a:solidFill>
                <a:latin typeface="Trebuchet MS"/>
                <a:cs typeface="Trebuchet MS"/>
              </a:rPr>
              <a:t>accepts </a:t>
            </a:r>
            <a:r>
              <a:rPr dirty="0" sz="4150" spc="-180">
                <a:solidFill>
                  <a:srgbClr val="FFFFFF"/>
                </a:solidFill>
                <a:latin typeface="Trebuchet MS"/>
                <a:cs typeface="Trebuchet MS"/>
              </a:rPr>
              <a:t>only </a:t>
            </a:r>
            <a:r>
              <a:rPr dirty="0" sz="4150" spc="185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4150" spc="-75">
                <a:solidFill>
                  <a:srgbClr val="FFFFFF"/>
                </a:solidFill>
                <a:latin typeface="Trebuchet MS"/>
                <a:cs typeface="Trebuchet MS"/>
              </a:rPr>
              <a:t>single </a:t>
            </a:r>
            <a:r>
              <a:rPr dirty="0" sz="4150" spc="-160">
                <a:solidFill>
                  <a:srgbClr val="FFFFFF"/>
                </a:solidFill>
                <a:latin typeface="Trebuchet MS"/>
                <a:cs typeface="Trebuchet MS"/>
              </a:rPr>
              <a:t>input </a:t>
            </a:r>
            <a:r>
              <a:rPr dirty="0" sz="4150" spc="-180">
                <a:solidFill>
                  <a:srgbClr val="FFFFFF"/>
                </a:solidFill>
                <a:latin typeface="Trebuchet MS"/>
                <a:cs typeface="Trebuchet MS"/>
              </a:rPr>
              <a:t>(X). </a:t>
            </a:r>
            <a:r>
              <a:rPr dirty="0" sz="4150" spc="-25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4150" spc="-70">
                <a:solidFill>
                  <a:srgbClr val="FFFFFF"/>
                </a:solidFill>
                <a:latin typeface="Trebuchet MS"/>
                <a:cs typeface="Trebuchet MS"/>
              </a:rPr>
              <a:t>predicted </a:t>
            </a:r>
            <a:r>
              <a:rPr dirty="0" sz="4150" spc="-100">
                <a:solidFill>
                  <a:srgbClr val="FFFFFF"/>
                </a:solidFill>
                <a:latin typeface="Trebuchet MS"/>
                <a:cs typeface="Trebuchet MS"/>
              </a:rPr>
              <a:t>values </a:t>
            </a:r>
            <a:r>
              <a:rPr dirty="0" sz="4150" spc="-35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4150" spc="-15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415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-80">
                <a:solidFill>
                  <a:srgbClr val="FFFFFF"/>
                </a:solidFill>
                <a:latin typeface="Trebuchet MS"/>
                <a:cs typeface="Trebuchet MS"/>
              </a:rPr>
              <a:t>provided </a:t>
            </a:r>
            <a:r>
              <a:rPr dirty="0" sz="4150" spc="-150">
                <a:solidFill>
                  <a:srgbClr val="FFFFFF"/>
                </a:solidFill>
                <a:latin typeface="Trebuchet MS"/>
                <a:cs typeface="Trebuchet MS"/>
              </a:rPr>
              <a:t>test </a:t>
            </a:r>
            <a:r>
              <a:rPr dirty="0" sz="4150" spc="-65">
                <a:solidFill>
                  <a:srgbClr val="FFFFFF"/>
                </a:solidFill>
                <a:latin typeface="Trebuchet MS"/>
                <a:cs typeface="Trebuchet MS"/>
              </a:rPr>
              <a:t>instances </a:t>
            </a:r>
            <a:r>
              <a:rPr dirty="0" sz="4150" spc="-240">
                <a:solidFill>
                  <a:srgbClr val="FFFFFF"/>
                </a:solidFill>
                <a:latin typeface="Trebuchet MS"/>
                <a:cs typeface="Trebuchet MS"/>
              </a:rPr>
              <a:t>will </a:t>
            </a:r>
            <a:r>
              <a:rPr dirty="0" sz="4150" spc="25">
                <a:solidFill>
                  <a:srgbClr val="FFFFFF"/>
                </a:solidFill>
                <a:latin typeface="Trebuchet MS"/>
                <a:cs typeface="Trebuchet MS"/>
              </a:rPr>
              <a:t>be </a:t>
            </a:r>
            <a:r>
              <a:rPr dirty="0" sz="4150" spc="-155">
                <a:solidFill>
                  <a:srgbClr val="FFFFFF"/>
                </a:solidFill>
                <a:latin typeface="Trebuchet MS"/>
                <a:cs typeface="Trebuchet MS"/>
              </a:rPr>
              <a:t>returned </a:t>
            </a:r>
            <a:r>
              <a:rPr dirty="0" sz="4150" spc="-20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dirty="0" sz="4150" spc="185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4150" spc="-170">
                <a:solidFill>
                  <a:srgbClr val="FFFFFF"/>
                </a:solidFill>
                <a:latin typeface="Trebuchet MS"/>
                <a:cs typeface="Trebuchet MS"/>
              </a:rPr>
              <a:t>form </a:t>
            </a:r>
            <a:r>
              <a:rPr dirty="0" sz="4150" spc="-35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4150" spc="10">
                <a:solidFill>
                  <a:srgbClr val="FFFFFF"/>
                </a:solidFill>
                <a:latin typeface="Trebuchet MS"/>
                <a:cs typeface="Trebuchet MS"/>
              </a:rPr>
              <a:t>an </a:t>
            </a:r>
            <a:r>
              <a:rPr dirty="0" sz="4150" spc="-130">
                <a:solidFill>
                  <a:srgbClr val="FFFFFF"/>
                </a:solidFill>
                <a:latin typeface="Trebuchet MS"/>
                <a:cs typeface="Trebuchet MS"/>
              </a:rPr>
              <a:t>output </a:t>
            </a:r>
            <a:r>
              <a:rPr dirty="0" sz="4150" spc="-35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4150" spc="10">
                <a:solidFill>
                  <a:srgbClr val="FFFFFF"/>
                </a:solidFill>
                <a:latin typeface="Trebuchet MS"/>
                <a:cs typeface="Trebuchet MS"/>
              </a:rPr>
              <a:t>an </a:t>
            </a:r>
            <a:r>
              <a:rPr dirty="0" sz="4150" spc="-12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-114">
                <a:solidFill>
                  <a:srgbClr val="FFFFFF"/>
                </a:solidFill>
                <a:latin typeface="Trebuchet MS"/>
                <a:cs typeface="Trebuchet MS"/>
              </a:rPr>
              <a:t>array</a:t>
            </a:r>
            <a:r>
              <a:rPr dirty="0" sz="4150" spc="-135">
                <a:solidFill>
                  <a:srgbClr val="FFFFFF"/>
                </a:solidFill>
                <a:latin typeface="Trebuchet MS"/>
                <a:cs typeface="Trebuchet MS"/>
              </a:rPr>
              <a:t> or</a:t>
            </a:r>
            <a:r>
              <a:rPr dirty="0" sz="415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-25">
                <a:solidFill>
                  <a:srgbClr val="FFFFFF"/>
                </a:solidFill>
                <a:latin typeface="Trebuchet MS"/>
                <a:cs typeface="Trebuchet MS"/>
              </a:rPr>
              <a:t>sparse</a:t>
            </a:r>
            <a:r>
              <a:rPr dirty="0" sz="415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-229">
                <a:solidFill>
                  <a:srgbClr val="FFFFFF"/>
                </a:solidFill>
                <a:latin typeface="Trebuchet MS"/>
                <a:cs typeface="Trebuchet MS"/>
              </a:rPr>
              <a:t>matrix.</a:t>
            </a:r>
            <a:endParaRPr sz="4150">
              <a:latin typeface="Trebuchet MS"/>
              <a:cs typeface="Trebuchet MS"/>
            </a:endParaRPr>
          </a:p>
          <a:p>
            <a:pPr marL="12700" marR="571500">
              <a:lnSpc>
                <a:spcPct val="115500"/>
              </a:lnSpc>
            </a:pPr>
            <a:r>
              <a:rPr dirty="0" sz="4150" spc="-75">
                <a:solidFill>
                  <a:srgbClr val="FFFFFF"/>
                </a:solidFill>
                <a:latin typeface="Trebuchet MS"/>
                <a:cs typeface="Trebuchet MS"/>
              </a:rPr>
              <a:t>score(</a:t>
            </a:r>
            <a:r>
              <a:rPr dirty="0" sz="415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-335">
                <a:solidFill>
                  <a:srgbClr val="FFFFFF"/>
                </a:solidFill>
                <a:latin typeface="Trebuchet MS"/>
                <a:cs typeface="Trebuchet MS"/>
              </a:rPr>
              <a:t>):</a:t>
            </a:r>
            <a:r>
              <a:rPr dirty="0" sz="415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-25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dirty="0" sz="415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-105">
                <a:solidFill>
                  <a:srgbClr val="FFFFFF"/>
                </a:solidFill>
                <a:latin typeface="Trebuchet MS"/>
                <a:cs typeface="Trebuchet MS"/>
              </a:rPr>
              <a:t>method</a:t>
            </a:r>
            <a:r>
              <a:rPr dirty="0" sz="4150" spc="-125">
                <a:solidFill>
                  <a:srgbClr val="FFFFFF"/>
                </a:solidFill>
                <a:latin typeface="Trebuchet MS"/>
                <a:cs typeface="Trebuchet MS"/>
              </a:rPr>
              <a:t> is </a:t>
            </a:r>
            <a:r>
              <a:rPr dirty="0" sz="4150" spc="-35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dirty="0" sz="415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-114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415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-120">
                <a:solidFill>
                  <a:srgbClr val="FFFFFF"/>
                </a:solidFill>
                <a:latin typeface="Trebuchet MS"/>
                <a:cs typeface="Trebuchet MS"/>
              </a:rPr>
              <a:t>find</a:t>
            </a:r>
            <a:r>
              <a:rPr dirty="0" sz="415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-15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415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-15">
                <a:solidFill>
                  <a:srgbClr val="FFFFFF"/>
                </a:solidFill>
                <a:latin typeface="Trebuchet MS"/>
                <a:cs typeface="Trebuchet MS"/>
              </a:rPr>
              <a:t>accuracy</a:t>
            </a:r>
            <a:r>
              <a:rPr dirty="0" sz="415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-35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41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-15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415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-70">
                <a:solidFill>
                  <a:srgbClr val="FFFFFF"/>
                </a:solidFill>
                <a:latin typeface="Trebuchet MS"/>
                <a:cs typeface="Trebuchet MS"/>
              </a:rPr>
              <a:t>predicted </a:t>
            </a:r>
            <a:r>
              <a:rPr dirty="0" sz="4150" spc="-12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3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415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-114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415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-135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415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-35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415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-15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415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-50">
                <a:solidFill>
                  <a:srgbClr val="FFFFFF"/>
                </a:solidFill>
                <a:latin typeface="Trebuchet MS"/>
                <a:cs typeface="Trebuchet MS"/>
              </a:rPr>
              <a:t>actual</a:t>
            </a:r>
            <a:r>
              <a:rPr dirty="0" sz="415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-60">
                <a:solidFill>
                  <a:srgbClr val="FFFFFF"/>
                </a:solidFill>
                <a:latin typeface="Trebuchet MS"/>
                <a:cs typeface="Trebuchet MS"/>
              </a:rPr>
              <a:t>data.</a:t>
            </a:r>
            <a:endParaRPr sz="4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5263" y="2430192"/>
            <a:ext cx="13011149" cy="74675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21501" y="255318"/>
            <a:ext cx="13518515" cy="1873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63064" marR="5080" indent="-1651000">
              <a:lnSpc>
                <a:spcPct val="116599"/>
              </a:lnSpc>
              <a:spcBef>
                <a:spcPts val="100"/>
              </a:spcBef>
            </a:pPr>
            <a:r>
              <a:rPr dirty="0" sz="5200" spc="1125">
                <a:solidFill>
                  <a:srgbClr val="FFFFFF"/>
                </a:solidFill>
                <a:latin typeface="Arial MT"/>
                <a:cs typeface="Arial MT"/>
              </a:rPr>
              <a:t>GIVE</a:t>
            </a:r>
            <a:r>
              <a:rPr dirty="0" sz="5200" spc="-1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5200" spc="135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5200" spc="-1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5200" spc="1545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dirty="0" sz="5200" spc="-1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5200" spc="104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5200" spc="-1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5200" spc="1845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5200" spc="-1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5200" spc="1545">
                <a:solidFill>
                  <a:srgbClr val="FFFFFF"/>
                </a:solidFill>
                <a:latin typeface="Arial MT"/>
                <a:cs typeface="Arial MT"/>
              </a:rPr>
              <a:t>MAcHINE </a:t>
            </a:r>
            <a:r>
              <a:rPr dirty="0" sz="5200" spc="-14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5200" spc="1300">
                <a:solidFill>
                  <a:srgbClr val="FFFFFF"/>
                </a:solidFill>
                <a:latin typeface="Arial MT"/>
                <a:cs typeface="Arial MT"/>
              </a:rPr>
              <a:t>LEARNING</a:t>
            </a:r>
            <a:r>
              <a:rPr dirty="0" sz="5200" spc="-1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5200" spc="1215">
                <a:solidFill>
                  <a:srgbClr val="FFFFFF"/>
                </a:solidFill>
                <a:latin typeface="Arial MT"/>
                <a:cs typeface="Arial MT"/>
              </a:rPr>
              <a:t>ALGORITHM</a:t>
            </a:r>
            <a:endParaRPr sz="5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44386" y="3689220"/>
            <a:ext cx="6090920" cy="817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-260">
                <a:solidFill>
                  <a:srgbClr val="FFFFFF"/>
                </a:solidFill>
                <a:latin typeface="Georgia"/>
                <a:cs typeface="Georgia"/>
              </a:rPr>
              <a:t>N</a:t>
            </a:r>
            <a:r>
              <a:rPr dirty="0" sz="5200" spc="-204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dirty="0" sz="5200" spc="-60">
                <a:solidFill>
                  <a:srgbClr val="FFFFFF"/>
                </a:solidFill>
                <a:latin typeface="Georgia"/>
                <a:cs typeface="Georgia"/>
              </a:rPr>
              <a:t>i</a:t>
            </a:r>
            <a:r>
              <a:rPr dirty="0" sz="5200" spc="-275">
                <a:solidFill>
                  <a:srgbClr val="FFFFFF"/>
                </a:solidFill>
                <a:latin typeface="Georgia"/>
                <a:cs typeface="Georgia"/>
              </a:rPr>
              <a:t>v</a:t>
            </a:r>
            <a:r>
              <a:rPr dirty="0" sz="5200" spc="-185">
                <a:solidFill>
                  <a:srgbClr val="FFFFFF"/>
                </a:solidFill>
                <a:latin typeface="Georgia"/>
                <a:cs typeface="Georgia"/>
              </a:rPr>
              <a:t>e</a:t>
            </a:r>
            <a:r>
              <a:rPr dirty="0" sz="5200" spc="-22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5200" spc="-305">
                <a:solidFill>
                  <a:srgbClr val="FFFFFF"/>
                </a:solidFill>
                <a:latin typeface="Georgia"/>
                <a:cs typeface="Georgia"/>
              </a:rPr>
              <a:t>B</a:t>
            </a:r>
            <a:r>
              <a:rPr dirty="0" sz="5200" spc="-204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dirty="0" sz="5200" spc="-250">
                <a:solidFill>
                  <a:srgbClr val="FFFFFF"/>
                </a:solidFill>
                <a:latin typeface="Georgia"/>
                <a:cs typeface="Georgia"/>
              </a:rPr>
              <a:t>y</a:t>
            </a:r>
            <a:r>
              <a:rPr dirty="0" sz="5200" spc="-190">
                <a:solidFill>
                  <a:srgbClr val="FFFFFF"/>
                </a:solidFill>
                <a:latin typeface="Georgia"/>
                <a:cs typeface="Georgia"/>
              </a:rPr>
              <a:t>e</a:t>
            </a:r>
            <a:r>
              <a:rPr dirty="0" sz="5200" spc="-160">
                <a:solidFill>
                  <a:srgbClr val="FFFFFF"/>
                </a:solidFill>
                <a:latin typeface="Georgia"/>
                <a:cs typeface="Georgia"/>
              </a:rPr>
              <a:t>s</a:t>
            </a:r>
            <a:r>
              <a:rPr dirty="0" sz="5200" spc="-22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5200" spc="-204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dirty="0" sz="5200" spc="-220">
                <a:solidFill>
                  <a:srgbClr val="FFFFFF"/>
                </a:solidFill>
                <a:latin typeface="Georgia"/>
                <a:cs typeface="Georgia"/>
              </a:rPr>
              <a:t>l</a:t>
            </a:r>
            <a:r>
              <a:rPr dirty="0" sz="5200" spc="-50">
                <a:solidFill>
                  <a:srgbClr val="FFFFFF"/>
                </a:solidFill>
                <a:latin typeface="Georgia"/>
                <a:cs typeface="Georgia"/>
              </a:rPr>
              <a:t>g</a:t>
            </a:r>
            <a:r>
              <a:rPr dirty="0" sz="5200" spc="-220">
                <a:solidFill>
                  <a:srgbClr val="FFFFFF"/>
                </a:solidFill>
                <a:latin typeface="Georgia"/>
                <a:cs typeface="Georgia"/>
              </a:rPr>
              <a:t>o</a:t>
            </a:r>
            <a:r>
              <a:rPr dirty="0" sz="5200" spc="-145">
                <a:solidFill>
                  <a:srgbClr val="FFFFFF"/>
                </a:solidFill>
                <a:latin typeface="Georgia"/>
                <a:cs typeface="Georgia"/>
              </a:rPr>
              <a:t>r</a:t>
            </a:r>
            <a:r>
              <a:rPr dirty="0" sz="5200" spc="-60">
                <a:solidFill>
                  <a:srgbClr val="FFFFFF"/>
                </a:solidFill>
                <a:latin typeface="Georgia"/>
                <a:cs typeface="Georgia"/>
              </a:rPr>
              <a:t>i</a:t>
            </a:r>
            <a:r>
              <a:rPr dirty="0" sz="5200" spc="-80">
                <a:solidFill>
                  <a:srgbClr val="FFFFFF"/>
                </a:solidFill>
                <a:latin typeface="Georgia"/>
                <a:cs typeface="Georgia"/>
              </a:rPr>
              <a:t>t</a:t>
            </a:r>
            <a:r>
              <a:rPr dirty="0" sz="5200" spc="-254">
                <a:solidFill>
                  <a:srgbClr val="FFFFFF"/>
                </a:solidFill>
                <a:latin typeface="Georgia"/>
                <a:cs typeface="Georgia"/>
              </a:rPr>
              <a:t>h</a:t>
            </a:r>
            <a:r>
              <a:rPr dirty="0" sz="5200" spc="-254">
                <a:solidFill>
                  <a:srgbClr val="FFFFFF"/>
                </a:solidFill>
                <a:latin typeface="Georgia"/>
                <a:cs typeface="Georgia"/>
              </a:rPr>
              <a:t>m</a:t>
            </a:r>
            <a:endParaRPr sz="5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904386"/>
            <a:ext cx="14535149" cy="69722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2777" y="275777"/>
            <a:ext cx="16882745" cy="187325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402329" marR="5080" indent="-3390265">
              <a:lnSpc>
                <a:spcPct val="116599"/>
              </a:lnSpc>
              <a:spcBef>
                <a:spcPts val="100"/>
              </a:spcBef>
            </a:pPr>
            <a:r>
              <a:rPr dirty="0" sz="5200" spc="1355" b="0">
                <a:latin typeface="Arial MT"/>
                <a:cs typeface="Arial MT"/>
              </a:rPr>
              <a:t>THE</a:t>
            </a:r>
            <a:r>
              <a:rPr dirty="0" sz="5200" spc="-165" b="0">
                <a:latin typeface="Arial MT"/>
                <a:cs typeface="Arial MT"/>
              </a:rPr>
              <a:t> </a:t>
            </a:r>
            <a:r>
              <a:rPr dirty="0" sz="5200" spc="1370" b="0">
                <a:latin typeface="Arial MT"/>
                <a:cs typeface="Arial MT"/>
              </a:rPr>
              <a:t>MOST</a:t>
            </a:r>
            <a:r>
              <a:rPr dirty="0" sz="5200" spc="-165" b="0">
                <a:latin typeface="Arial MT"/>
                <a:cs typeface="Arial MT"/>
              </a:rPr>
              <a:t> </a:t>
            </a:r>
            <a:r>
              <a:rPr dirty="0" sz="5200" spc="1875" b="0">
                <a:latin typeface="Arial MT"/>
                <a:cs typeface="Arial MT"/>
              </a:rPr>
              <a:t>AccuRATE</a:t>
            </a:r>
            <a:r>
              <a:rPr dirty="0" sz="5200" spc="-160" b="0">
                <a:latin typeface="Arial MT"/>
                <a:cs typeface="Arial MT"/>
              </a:rPr>
              <a:t> </a:t>
            </a:r>
            <a:r>
              <a:rPr dirty="0" sz="5200" spc="1465" b="0">
                <a:latin typeface="Arial MT"/>
                <a:cs typeface="Arial MT"/>
              </a:rPr>
              <a:t>ML</a:t>
            </a:r>
            <a:r>
              <a:rPr dirty="0" sz="5200" spc="-165" b="0">
                <a:latin typeface="Arial MT"/>
                <a:cs typeface="Arial MT"/>
              </a:rPr>
              <a:t> </a:t>
            </a:r>
            <a:r>
              <a:rPr dirty="0" sz="5200" spc="1215" b="0">
                <a:latin typeface="Arial MT"/>
                <a:cs typeface="Arial MT"/>
              </a:rPr>
              <a:t>ALGORITHM </a:t>
            </a:r>
            <a:r>
              <a:rPr dirty="0" sz="5200" spc="-1430" b="0">
                <a:latin typeface="Arial MT"/>
                <a:cs typeface="Arial MT"/>
              </a:rPr>
              <a:t> </a:t>
            </a:r>
            <a:r>
              <a:rPr dirty="0" sz="5200" spc="1475" b="0">
                <a:latin typeface="Arial MT"/>
                <a:cs typeface="Arial MT"/>
              </a:rPr>
              <a:t>FOR</a:t>
            </a:r>
            <a:r>
              <a:rPr dirty="0" sz="5200" spc="-165" b="0">
                <a:latin typeface="Arial MT"/>
                <a:cs typeface="Arial MT"/>
              </a:rPr>
              <a:t> </a:t>
            </a:r>
            <a:r>
              <a:rPr dirty="0" sz="5200" spc="1600" b="0">
                <a:latin typeface="Arial MT"/>
                <a:cs typeface="Arial MT"/>
              </a:rPr>
              <a:t>OuR</a:t>
            </a:r>
            <a:r>
              <a:rPr dirty="0" sz="5200" spc="-165" b="0">
                <a:latin typeface="Arial MT"/>
                <a:cs typeface="Arial MT"/>
              </a:rPr>
              <a:t> </a:t>
            </a:r>
            <a:r>
              <a:rPr dirty="0" sz="5200" spc="1485" b="0">
                <a:latin typeface="Arial MT"/>
                <a:cs typeface="Arial MT"/>
              </a:rPr>
              <a:t>DATASET</a:t>
            </a:r>
            <a:r>
              <a:rPr dirty="0" sz="5200" spc="-160" b="0">
                <a:latin typeface="Arial MT"/>
                <a:cs typeface="Arial MT"/>
              </a:rPr>
              <a:t> </a:t>
            </a:r>
            <a:r>
              <a:rPr dirty="0" sz="5200" spc="840" b="0">
                <a:latin typeface="Arial MT"/>
                <a:cs typeface="Arial MT"/>
              </a:rPr>
              <a:t>IS</a:t>
            </a:r>
            <a:r>
              <a:rPr dirty="0" sz="5200" spc="-165" b="0">
                <a:latin typeface="Arial MT"/>
                <a:cs typeface="Arial MT"/>
              </a:rPr>
              <a:t> </a:t>
            </a:r>
            <a:r>
              <a:rPr dirty="0" sz="5200" spc="-484" b="0">
                <a:latin typeface="Arial MT"/>
                <a:cs typeface="Arial MT"/>
              </a:rPr>
              <a:t>:</a:t>
            </a:r>
            <a:endParaRPr sz="5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58128" y="2771433"/>
            <a:ext cx="8514080" cy="1946910"/>
          </a:xfrm>
          <a:prstGeom prst="rect">
            <a:avLst/>
          </a:prstGeom>
        </p:spPr>
        <p:txBody>
          <a:bodyPr wrap="square" lIns="0" tIns="730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dirty="0" sz="6700" spc="-215">
                <a:solidFill>
                  <a:srgbClr val="FFFFFF"/>
                </a:solidFill>
                <a:latin typeface="Georgia"/>
                <a:cs typeface="Georgia"/>
              </a:rPr>
              <a:t>S</a:t>
            </a:r>
            <a:r>
              <a:rPr dirty="0" sz="6700" spc="-235">
                <a:solidFill>
                  <a:srgbClr val="FFFFFF"/>
                </a:solidFill>
                <a:latin typeface="Georgia"/>
                <a:cs typeface="Georgia"/>
              </a:rPr>
              <a:t>u</a:t>
            </a:r>
            <a:r>
              <a:rPr dirty="0" sz="6700" spc="-295">
                <a:solidFill>
                  <a:srgbClr val="FFFFFF"/>
                </a:solidFill>
                <a:latin typeface="Georgia"/>
                <a:cs typeface="Georgia"/>
              </a:rPr>
              <a:t>pp</a:t>
            </a:r>
            <a:r>
              <a:rPr dirty="0" sz="6700" spc="-285">
                <a:solidFill>
                  <a:srgbClr val="FFFFFF"/>
                </a:solidFill>
                <a:latin typeface="Georgia"/>
                <a:cs typeface="Georgia"/>
              </a:rPr>
              <a:t>o</a:t>
            </a:r>
            <a:r>
              <a:rPr dirty="0" sz="6700" spc="-185">
                <a:solidFill>
                  <a:srgbClr val="FFFFFF"/>
                </a:solidFill>
                <a:latin typeface="Georgia"/>
                <a:cs typeface="Georgia"/>
              </a:rPr>
              <a:t>r</a:t>
            </a:r>
            <a:r>
              <a:rPr dirty="0" sz="6700" spc="-105">
                <a:solidFill>
                  <a:srgbClr val="FFFFFF"/>
                </a:solidFill>
                <a:latin typeface="Georgia"/>
                <a:cs typeface="Georgia"/>
              </a:rPr>
              <a:t>t</a:t>
            </a:r>
            <a:r>
              <a:rPr dirty="0" sz="6700" spc="-29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6700" spc="-385">
                <a:solidFill>
                  <a:srgbClr val="FFFFFF"/>
                </a:solidFill>
                <a:latin typeface="Georgia"/>
                <a:cs typeface="Georgia"/>
              </a:rPr>
              <a:t>V</a:t>
            </a:r>
            <a:r>
              <a:rPr dirty="0" sz="6700" spc="-245">
                <a:solidFill>
                  <a:srgbClr val="FFFFFF"/>
                </a:solidFill>
                <a:latin typeface="Georgia"/>
                <a:cs typeface="Georgia"/>
              </a:rPr>
              <a:t>e</a:t>
            </a:r>
            <a:r>
              <a:rPr dirty="0" sz="6700" spc="-210">
                <a:solidFill>
                  <a:srgbClr val="FFFFFF"/>
                </a:solidFill>
                <a:latin typeface="Georgia"/>
                <a:cs typeface="Georgia"/>
              </a:rPr>
              <a:t>c</a:t>
            </a:r>
            <a:r>
              <a:rPr dirty="0" sz="6700" spc="-105">
                <a:solidFill>
                  <a:srgbClr val="FFFFFF"/>
                </a:solidFill>
                <a:latin typeface="Georgia"/>
                <a:cs typeface="Georgia"/>
              </a:rPr>
              <a:t>t</a:t>
            </a:r>
            <a:r>
              <a:rPr dirty="0" sz="6700" spc="-285">
                <a:solidFill>
                  <a:srgbClr val="FFFFFF"/>
                </a:solidFill>
                <a:latin typeface="Georgia"/>
                <a:cs typeface="Georgia"/>
              </a:rPr>
              <a:t>o</a:t>
            </a:r>
            <a:r>
              <a:rPr dirty="0" sz="6700" spc="-180">
                <a:solidFill>
                  <a:srgbClr val="FFFFFF"/>
                </a:solidFill>
                <a:latin typeface="Georgia"/>
                <a:cs typeface="Georgia"/>
              </a:rPr>
              <a:t>r</a:t>
            </a:r>
            <a:r>
              <a:rPr dirty="0" sz="6700" spc="-29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6700" spc="-545">
                <a:solidFill>
                  <a:srgbClr val="FFFFFF"/>
                </a:solidFill>
                <a:latin typeface="Georgia"/>
                <a:cs typeface="Georgia"/>
              </a:rPr>
              <a:t>M</a:t>
            </a:r>
            <a:r>
              <a:rPr dirty="0" sz="6700" spc="-26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dirty="0" sz="6700" spc="-210">
                <a:solidFill>
                  <a:srgbClr val="FFFFFF"/>
                </a:solidFill>
                <a:latin typeface="Georgia"/>
                <a:cs typeface="Georgia"/>
              </a:rPr>
              <a:t>c</a:t>
            </a:r>
            <a:r>
              <a:rPr dirty="0" sz="6700" spc="-330">
                <a:solidFill>
                  <a:srgbClr val="FFFFFF"/>
                </a:solidFill>
                <a:latin typeface="Georgia"/>
                <a:cs typeface="Georgia"/>
              </a:rPr>
              <a:t>h</a:t>
            </a:r>
            <a:r>
              <a:rPr dirty="0" sz="6700" spc="-75">
                <a:solidFill>
                  <a:srgbClr val="FFFFFF"/>
                </a:solidFill>
                <a:latin typeface="Georgia"/>
                <a:cs typeface="Georgia"/>
              </a:rPr>
              <a:t>i</a:t>
            </a:r>
            <a:r>
              <a:rPr dirty="0" sz="6700" spc="-295">
                <a:solidFill>
                  <a:srgbClr val="FFFFFF"/>
                </a:solidFill>
                <a:latin typeface="Georgia"/>
                <a:cs typeface="Georgia"/>
              </a:rPr>
              <a:t>n</a:t>
            </a:r>
            <a:r>
              <a:rPr dirty="0" sz="6700" spc="-240">
                <a:solidFill>
                  <a:srgbClr val="FFFFFF"/>
                </a:solidFill>
                <a:latin typeface="Georgia"/>
                <a:cs typeface="Georgia"/>
              </a:rPr>
              <a:t>e</a:t>
            </a:r>
            <a:endParaRPr sz="6700">
              <a:latin typeface="Georgia"/>
              <a:cs typeface="Georgia"/>
            </a:endParaRPr>
          </a:p>
          <a:p>
            <a:pPr algn="r" marR="5080">
              <a:lnSpc>
                <a:spcPct val="100000"/>
              </a:lnSpc>
              <a:spcBef>
                <a:spcPts val="370"/>
              </a:spcBef>
            </a:pPr>
            <a:r>
              <a:rPr dirty="0" sz="5200" spc="-370">
                <a:solidFill>
                  <a:srgbClr val="FFFFFF"/>
                </a:solidFill>
                <a:latin typeface="Verdana"/>
                <a:cs typeface="Verdana"/>
              </a:rPr>
              <a:t>94.9%</a:t>
            </a:r>
            <a:endParaRPr sz="5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"/>
            <a:ext cx="18288000" cy="10287000"/>
            <a:chOff x="0" y="3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01140" y="1028703"/>
              <a:ext cx="11786858" cy="92582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"/>
              <a:ext cx="12259991" cy="502920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87808" y="144766"/>
            <a:ext cx="11311890" cy="31115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 indent="726440">
              <a:lnSpc>
                <a:spcPct val="116399"/>
              </a:lnSpc>
              <a:spcBef>
                <a:spcPts val="95"/>
              </a:spcBef>
            </a:pPr>
            <a:r>
              <a:rPr dirty="0" sz="8700" spc="2595" b="0">
                <a:solidFill>
                  <a:srgbClr val="170F3D"/>
                </a:solidFill>
                <a:latin typeface="Arial MT"/>
                <a:cs typeface="Arial MT"/>
              </a:rPr>
              <a:t>DATA </a:t>
            </a:r>
            <a:r>
              <a:rPr dirty="0" sz="8700" spc="1710" b="0">
                <a:solidFill>
                  <a:srgbClr val="170F3D"/>
                </a:solidFill>
                <a:latin typeface="Arial MT"/>
                <a:cs typeface="Arial MT"/>
              </a:rPr>
              <a:t>MINING </a:t>
            </a:r>
            <a:r>
              <a:rPr dirty="0" sz="8700" spc="-2405" b="0">
                <a:solidFill>
                  <a:srgbClr val="170F3D"/>
                </a:solidFill>
                <a:latin typeface="Arial MT"/>
                <a:cs typeface="Arial MT"/>
              </a:rPr>
              <a:t> </a:t>
            </a:r>
            <a:r>
              <a:rPr dirty="0" sz="8700" spc="2285" b="0">
                <a:solidFill>
                  <a:srgbClr val="170F3D"/>
                </a:solidFill>
                <a:latin typeface="Arial MT"/>
                <a:cs typeface="Arial MT"/>
              </a:rPr>
              <a:t>APPLIcATIONS</a:t>
            </a:r>
            <a:endParaRPr sz="87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14736"/>
            <a:ext cx="17908270" cy="7841615"/>
            <a:chOff x="0" y="714736"/>
            <a:chExt cx="17908270" cy="7841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14736"/>
              <a:ext cx="13781554" cy="56292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79959" y="5149257"/>
              <a:ext cx="7128053" cy="340706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4908879" y="2747789"/>
              <a:ext cx="2232660" cy="171450"/>
            </a:xfrm>
            <a:custGeom>
              <a:avLst/>
              <a:gdLst/>
              <a:ahLst/>
              <a:cxnLst/>
              <a:rect l="l" t="t" r="r" b="b"/>
              <a:pathLst>
                <a:path w="2232659" h="171450">
                  <a:moveTo>
                    <a:pt x="2232103" y="171411"/>
                  </a:moveTo>
                  <a:lnTo>
                    <a:pt x="2192673" y="4894"/>
                  </a:lnTo>
                  <a:lnTo>
                    <a:pt x="738416" y="194"/>
                  </a:lnTo>
                  <a:lnTo>
                    <a:pt x="737981" y="155"/>
                  </a:lnTo>
                  <a:lnTo>
                    <a:pt x="686091" y="0"/>
                  </a:lnTo>
                  <a:lnTo>
                    <a:pt x="685957" y="31"/>
                  </a:lnTo>
                  <a:lnTo>
                    <a:pt x="678584" y="926"/>
                  </a:lnTo>
                  <a:lnTo>
                    <a:pt x="65466" y="139436"/>
                  </a:lnTo>
                  <a:lnTo>
                    <a:pt x="28877" y="150750"/>
                  </a:lnTo>
                  <a:lnTo>
                    <a:pt x="0" y="164259"/>
                  </a:lnTo>
                  <a:lnTo>
                    <a:pt x="2232103" y="1714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4908879" y="2747789"/>
              <a:ext cx="2232660" cy="171450"/>
            </a:xfrm>
            <a:custGeom>
              <a:avLst/>
              <a:gdLst/>
              <a:ahLst/>
              <a:cxnLst/>
              <a:rect l="l" t="t" r="r" b="b"/>
              <a:pathLst>
                <a:path w="2232659" h="171450">
                  <a:moveTo>
                    <a:pt x="0" y="164259"/>
                  </a:moveTo>
                  <a:lnTo>
                    <a:pt x="348766" y="165376"/>
                  </a:lnTo>
                  <a:lnTo>
                    <a:pt x="1116051" y="167835"/>
                  </a:lnTo>
                  <a:lnTo>
                    <a:pt x="1883337" y="170294"/>
                  </a:lnTo>
                  <a:lnTo>
                    <a:pt x="2232103" y="171411"/>
                  </a:lnTo>
                  <a:lnTo>
                    <a:pt x="2225942" y="145393"/>
                  </a:lnTo>
                  <a:lnTo>
                    <a:pt x="2212388" y="88153"/>
                  </a:lnTo>
                  <a:lnTo>
                    <a:pt x="2198834" y="30913"/>
                  </a:lnTo>
                  <a:lnTo>
                    <a:pt x="2192673" y="4894"/>
                  </a:lnTo>
                  <a:lnTo>
                    <a:pt x="1972000" y="4182"/>
                  </a:lnTo>
                  <a:lnTo>
                    <a:pt x="1486520" y="2616"/>
                  </a:lnTo>
                  <a:lnTo>
                    <a:pt x="1001040" y="1050"/>
                  </a:lnTo>
                  <a:lnTo>
                    <a:pt x="780367" y="338"/>
                  </a:lnTo>
                  <a:lnTo>
                    <a:pt x="773812" y="315"/>
                  </a:lnTo>
                  <a:lnTo>
                    <a:pt x="759391" y="266"/>
                  </a:lnTo>
                  <a:lnTo>
                    <a:pt x="744971" y="217"/>
                  </a:lnTo>
                  <a:lnTo>
                    <a:pt x="738416" y="194"/>
                  </a:lnTo>
                  <a:lnTo>
                    <a:pt x="738315" y="171"/>
                  </a:lnTo>
                  <a:lnTo>
                    <a:pt x="729873" y="131"/>
                  </a:lnTo>
                  <a:lnTo>
                    <a:pt x="712036" y="77"/>
                  </a:lnTo>
                  <a:lnTo>
                    <a:pt x="694199" y="24"/>
                  </a:lnTo>
                  <a:lnTo>
                    <a:pt x="686091" y="0"/>
                  </a:lnTo>
                  <a:lnTo>
                    <a:pt x="685957" y="31"/>
                  </a:lnTo>
                  <a:lnTo>
                    <a:pt x="678584" y="926"/>
                  </a:lnTo>
                  <a:lnTo>
                    <a:pt x="671205" y="2040"/>
                  </a:lnTo>
                  <a:lnTo>
                    <a:pt x="663816" y="3378"/>
                  </a:lnTo>
                  <a:lnTo>
                    <a:pt x="656416" y="4945"/>
                  </a:lnTo>
                  <a:lnTo>
                    <a:pt x="628744" y="11239"/>
                  </a:lnTo>
                  <a:lnTo>
                    <a:pt x="567865" y="25085"/>
                  </a:lnTo>
                  <a:lnTo>
                    <a:pt x="506986" y="38931"/>
                  </a:lnTo>
                  <a:lnTo>
                    <a:pt x="479314" y="45225"/>
                  </a:lnTo>
                  <a:lnTo>
                    <a:pt x="442861" y="53524"/>
                  </a:lnTo>
                  <a:lnTo>
                    <a:pt x="362666" y="71782"/>
                  </a:lnTo>
                  <a:lnTo>
                    <a:pt x="282470" y="90040"/>
                  </a:lnTo>
                  <a:lnTo>
                    <a:pt x="246018" y="98339"/>
                  </a:lnTo>
                  <a:lnTo>
                    <a:pt x="217807" y="104761"/>
                  </a:lnTo>
                  <a:lnTo>
                    <a:pt x="155742" y="118888"/>
                  </a:lnTo>
                  <a:lnTo>
                    <a:pt x="93677" y="133015"/>
                  </a:lnTo>
                  <a:lnTo>
                    <a:pt x="65466" y="139437"/>
                  </a:lnTo>
                  <a:lnTo>
                    <a:pt x="56110" y="141767"/>
                  </a:lnTo>
                  <a:lnTo>
                    <a:pt x="46891" y="144432"/>
                  </a:lnTo>
                  <a:lnTo>
                    <a:pt x="37812" y="147428"/>
                  </a:lnTo>
                  <a:lnTo>
                    <a:pt x="28877" y="150750"/>
                  </a:lnTo>
                  <a:lnTo>
                    <a:pt x="21455" y="153803"/>
                  </a:lnTo>
                  <a:lnTo>
                    <a:pt x="14187" y="157067"/>
                  </a:lnTo>
                  <a:lnTo>
                    <a:pt x="7034" y="160553"/>
                  </a:lnTo>
                  <a:lnTo>
                    <a:pt x="0" y="164259"/>
                  </a:lnTo>
                  <a:close/>
                </a:path>
              </a:pathLst>
            </a:custGeom>
            <a:ln w="368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5594972" y="2746491"/>
              <a:ext cx="52069" cy="1905"/>
            </a:xfrm>
            <a:custGeom>
              <a:avLst/>
              <a:gdLst/>
              <a:ahLst/>
              <a:cxnLst/>
              <a:rect l="l" t="t" r="r" b="b"/>
              <a:pathLst>
                <a:path w="52069" h="1905">
                  <a:moveTo>
                    <a:pt x="51889" y="1453"/>
                  </a:moveTo>
                  <a:lnTo>
                    <a:pt x="39072" y="394"/>
                  </a:lnTo>
                  <a:lnTo>
                    <a:pt x="26133" y="0"/>
                  </a:lnTo>
                  <a:lnTo>
                    <a:pt x="13099" y="292"/>
                  </a:lnTo>
                  <a:lnTo>
                    <a:pt x="0" y="1297"/>
                  </a:lnTo>
                  <a:lnTo>
                    <a:pt x="51889" y="14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5594972" y="2746491"/>
              <a:ext cx="52069" cy="1905"/>
            </a:xfrm>
            <a:custGeom>
              <a:avLst/>
              <a:gdLst/>
              <a:ahLst/>
              <a:cxnLst/>
              <a:rect l="l" t="t" r="r" b="b"/>
              <a:pathLst>
                <a:path w="52069" h="1905">
                  <a:moveTo>
                    <a:pt x="0" y="1297"/>
                  </a:moveTo>
                  <a:lnTo>
                    <a:pt x="8107" y="1321"/>
                  </a:lnTo>
                  <a:lnTo>
                    <a:pt x="25944" y="1375"/>
                  </a:lnTo>
                  <a:lnTo>
                    <a:pt x="43781" y="1428"/>
                  </a:lnTo>
                  <a:lnTo>
                    <a:pt x="51889" y="1453"/>
                  </a:lnTo>
                  <a:lnTo>
                    <a:pt x="39072" y="394"/>
                  </a:lnTo>
                  <a:lnTo>
                    <a:pt x="26133" y="0"/>
                  </a:lnTo>
                  <a:lnTo>
                    <a:pt x="13099" y="292"/>
                  </a:lnTo>
                  <a:lnTo>
                    <a:pt x="0" y="1297"/>
                  </a:lnTo>
                  <a:close/>
                </a:path>
              </a:pathLst>
            </a:custGeom>
            <a:ln w="368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5304929" y="4492623"/>
              <a:ext cx="1392555" cy="186690"/>
            </a:xfrm>
            <a:custGeom>
              <a:avLst/>
              <a:gdLst/>
              <a:ahLst/>
              <a:cxnLst/>
              <a:rect l="l" t="t" r="r" b="b"/>
              <a:pathLst>
                <a:path w="1392555" h="186689">
                  <a:moveTo>
                    <a:pt x="1029387" y="186502"/>
                  </a:moveTo>
                  <a:lnTo>
                    <a:pt x="1075955" y="168160"/>
                  </a:lnTo>
                  <a:lnTo>
                    <a:pt x="1123089" y="148513"/>
                  </a:lnTo>
                  <a:lnTo>
                    <a:pt x="1170359" y="127576"/>
                  </a:lnTo>
                  <a:lnTo>
                    <a:pt x="1217289" y="105372"/>
                  </a:lnTo>
                  <a:lnTo>
                    <a:pt x="1263407" y="81926"/>
                  </a:lnTo>
                  <a:lnTo>
                    <a:pt x="1308237" y="57262"/>
                  </a:lnTo>
                  <a:lnTo>
                    <a:pt x="1351306" y="31404"/>
                  </a:lnTo>
                  <a:lnTo>
                    <a:pt x="1392138" y="4376"/>
                  </a:lnTo>
                  <a:lnTo>
                    <a:pt x="32815" y="0"/>
                  </a:lnTo>
                  <a:lnTo>
                    <a:pt x="14796" y="44705"/>
                  </a:lnTo>
                  <a:lnTo>
                    <a:pt x="3652" y="92821"/>
                  </a:lnTo>
                  <a:lnTo>
                    <a:pt x="0" y="137436"/>
                  </a:lnTo>
                  <a:lnTo>
                    <a:pt x="490" y="160220"/>
                  </a:lnTo>
                  <a:lnTo>
                    <a:pt x="2581" y="183201"/>
                  </a:lnTo>
                  <a:lnTo>
                    <a:pt x="1029387" y="1865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5304929" y="4492623"/>
              <a:ext cx="1392555" cy="186690"/>
            </a:xfrm>
            <a:custGeom>
              <a:avLst/>
              <a:gdLst/>
              <a:ahLst/>
              <a:cxnLst/>
              <a:rect l="l" t="t" r="r" b="b"/>
              <a:pathLst>
                <a:path w="1392555" h="186689">
                  <a:moveTo>
                    <a:pt x="2581" y="183201"/>
                  </a:moveTo>
                  <a:lnTo>
                    <a:pt x="163019" y="183717"/>
                  </a:lnTo>
                  <a:lnTo>
                    <a:pt x="515984" y="184852"/>
                  </a:lnTo>
                  <a:lnTo>
                    <a:pt x="868948" y="185987"/>
                  </a:lnTo>
                  <a:lnTo>
                    <a:pt x="1029387" y="186502"/>
                  </a:lnTo>
                  <a:lnTo>
                    <a:pt x="1075955" y="168160"/>
                  </a:lnTo>
                  <a:lnTo>
                    <a:pt x="1123089" y="148513"/>
                  </a:lnTo>
                  <a:lnTo>
                    <a:pt x="1170359" y="127576"/>
                  </a:lnTo>
                  <a:lnTo>
                    <a:pt x="1217290" y="105372"/>
                  </a:lnTo>
                  <a:lnTo>
                    <a:pt x="1263407" y="81926"/>
                  </a:lnTo>
                  <a:lnTo>
                    <a:pt x="1308238" y="57262"/>
                  </a:lnTo>
                  <a:lnTo>
                    <a:pt x="1351306" y="31404"/>
                  </a:lnTo>
                  <a:lnTo>
                    <a:pt x="1392138" y="4376"/>
                  </a:lnTo>
                  <a:lnTo>
                    <a:pt x="1179744" y="3692"/>
                  </a:lnTo>
                  <a:lnTo>
                    <a:pt x="712476" y="2188"/>
                  </a:lnTo>
                  <a:lnTo>
                    <a:pt x="245209" y="683"/>
                  </a:lnTo>
                  <a:lnTo>
                    <a:pt x="32815" y="0"/>
                  </a:lnTo>
                  <a:lnTo>
                    <a:pt x="14796" y="44705"/>
                  </a:lnTo>
                  <a:lnTo>
                    <a:pt x="3652" y="92821"/>
                  </a:lnTo>
                  <a:lnTo>
                    <a:pt x="0" y="137436"/>
                  </a:lnTo>
                  <a:lnTo>
                    <a:pt x="490" y="160220"/>
                  </a:lnTo>
                  <a:lnTo>
                    <a:pt x="2581" y="183201"/>
                  </a:lnTo>
                  <a:close/>
                </a:path>
              </a:pathLst>
            </a:custGeom>
            <a:ln w="368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5307510" y="4675825"/>
              <a:ext cx="1027430" cy="242570"/>
            </a:xfrm>
            <a:custGeom>
              <a:avLst/>
              <a:gdLst/>
              <a:ahLst/>
              <a:cxnLst/>
              <a:rect l="l" t="t" r="r" b="b"/>
              <a:pathLst>
                <a:path w="1027430" h="242570">
                  <a:moveTo>
                    <a:pt x="633801" y="242077"/>
                  </a:moveTo>
                  <a:lnTo>
                    <a:pt x="646941" y="144723"/>
                  </a:lnTo>
                  <a:lnTo>
                    <a:pt x="700288" y="131855"/>
                  </a:lnTo>
                  <a:lnTo>
                    <a:pt x="726208" y="123816"/>
                  </a:lnTo>
                  <a:lnTo>
                    <a:pt x="750710" y="112653"/>
                  </a:lnTo>
                  <a:lnTo>
                    <a:pt x="773665" y="98592"/>
                  </a:lnTo>
                  <a:lnTo>
                    <a:pt x="794945" y="81858"/>
                  </a:lnTo>
                  <a:lnTo>
                    <a:pt x="837096" y="68985"/>
                  </a:lnTo>
                  <a:lnTo>
                    <a:pt x="884090" y="53937"/>
                  </a:lnTo>
                  <a:lnTo>
                    <a:pt x="935092" y="36733"/>
                  </a:lnTo>
                  <a:lnTo>
                    <a:pt x="989177" y="17415"/>
                  </a:lnTo>
                  <a:lnTo>
                    <a:pt x="1026806" y="3300"/>
                  </a:lnTo>
                  <a:lnTo>
                    <a:pt x="0" y="0"/>
                  </a:lnTo>
                  <a:lnTo>
                    <a:pt x="23160" y="85603"/>
                  </a:lnTo>
                  <a:lnTo>
                    <a:pt x="47668" y="130971"/>
                  </a:lnTo>
                  <a:lnTo>
                    <a:pt x="78657" y="169469"/>
                  </a:lnTo>
                  <a:lnTo>
                    <a:pt x="115056" y="200259"/>
                  </a:lnTo>
                  <a:lnTo>
                    <a:pt x="155792" y="222505"/>
                  </a:lnTo>
                  <a:lnTo>
                    <a:pt x="199794" y="235370"/>
                  </a:lnTo>
                  <a:lnTo>
                    <a:pt x="199984" y="235373"/>
                  </a:lnTo>
                  <a:lnTo>
                    <a:pt x="215205" y="237415"/>
                  </a:lnTo>
                  <a:lnTo>
                    <a:pt x="230641" y="238267"/>
                  </a:lnTo>
                  <a:lnTo>
                    <a:pt x="246253" y="237916"/>
                  </a:lnTo>
                  <a:lnTo>
                    <a:pt x="262002" y="236347"/>
                  </a:lnTo>
                  <a:lnTo>
                    <a:pt x="633801" y="2420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5307510" y="4675825"/>
              <a:ext cx="1027430" cy="242570"/>
            </a:xfrm>
            <a:custGeom>
              <a:avLst/>
              <a:gdLst/>
              <a:ahLst/>
              <a:cxnLst/>
              <a:rect l="l" t="t" r="r" b="b"/>
              <a:pathLst>
                <a:path w="1027430" h="242570">
                  <a:moveTo>
                    <a:pt x="6206" y="34202"/>
                  </a:moveTo>
                  <a:lnTo>
                    <a:pt x="23160" y="85603"/>
                  </a:lnTo>
                  <a:lnTo>
                    <a:pt x="47668" y="130971"/>
                  </a:lnTo>
                  <a:lnTo>
                    <a:pt x="78657" y="169469"/>
                  </a:lnTo>
                  <a:lnTo>
                    <a:pt x="115056" y="200259"/>
                  </a:lnTo>
                  <a:lnTo>
                    <a:pt x="155792" y="222505"/>
                  </a:lnTo>
                  <a:lnTo>
                    <a:pt x="199794" y="235370"/>
                  </a:lnTo>
                  <a:lnTo>
                    <a:pt x="199984" y="235373"/>
                  </a:lnTo>
                  <a:lnTo>
                    <a:pt x="215205" y="237415"/>
                  </a:lnTo>
                  <a:lnTo>
                    <a:pt x="230641" y="238267"/>
                  </a:lnTo>
                  <a:lnTo>
                    <a:pt x="246253" y="237916"/>
                  </a:lnTo>
                  <a:lnTo>
                    <a:pt x="262002" y="236347"/>
                  </a:lnTo>
                  <a:lnTo>
                    <a:pt x="320096" y="237242"/>
                  </a:lnTo>
                  <a:lnTo>
                    <a:pt x="447902" y="239212"/>
                  </a:lnTo>
                  <a:lnTo>
                    <a:pt x="575708" y="241182"/>
                  </a:lnTo>
                  <a:lnTo>
                    <a:pt x="633801" y="242077"/>
                  </a:lnTo>
                  <a:lnTo>
                    <a:pt x="635854" y="226866"/>
                  </a:lnTo>
                  <a:lnTo>
                    <a:pt x="640371" y="193400"/>
                  </a:lnTo>
                  <a:lnTo>
                    <a:pt x="644888" y="159935"/>
                  </a:lnTo>
                  <a:lnTo>
                    <a:pt x="646941" y="144723"/>
                  </a:lnTo>
                  <a:lnTo>
                    <a:pt x="655276" y="142713"/>
                  </a:lnTo>
                  <a:lnTo>
                    <a:pt x="673614" y="138289"/>
                  </a:lnTo>
                  <a:lnTo>
                    <a:pt x="726208" y="123816"/>
                  </a:lnTo>
                  <a:lnTo>
                    <a:pt x="773665" y="98592"/>
                  </a:lnTo>
                  <a:lnTo>
                    <a:pt x="794945" y="81858"/>
                  </a:lnTo>
                  <a:lnTo>
                    <a:pt x="815362" y="75700"/>
                  </a:lnTo>
                  <a:lnTo>
                    <a:pt x="860042" y="61727"/>
                  </a:lnTo>
                  <a:lnTo>
                    <a:pt x="909156" y="45604"/>
                  </a:lnTo>
                  <a:lnTo>
                    <a:pt x="961799" y="27333"/>
                  </a:lnTo>
                  <a:lnTo>
                    <a:pt x="989177" y="17415"/>
                  </a:lnTo>
                  <a:lnTo>
                    <a:pt x="998528" y="13968"/>
                  </a:lnTo>
                  <a:lnTo>
                    <a:pt x="1007899" y="10468"/>
                  </a:lnTo>
                  <a:lnTo>
                    <a:pt x="1017327" y="6910"/>
                  </a:lnTo>
                  <a:lnTo>
                    <a:pt x="1026806" y="3300"/>
                  </a:lnTo>
                  <a:lnTo>
                    <a:pt x="866367" y="2785"/>
                  </a:lnTo>
                  <a:lnTo>
                    <a:pt x="513403" y="1650"/>
                  </a:lnTo>
                  <a:lnTo>
                    <a:pt x="160438" y="515"/>
                  </a:lnTo>
                  <a:lnTo>
                    <a:pt x="0" y="0"/>
                  </a:lnTo>
                  <a:lnTo>
                    <a:pt x="610" y="4775"/>
                  </a:lnTo>
                  <a:lnTo>
                    <a:pt x="1321" y="9575"/>
                  </a:lnTo>
                  <a:lnTo>
                    <a:pt x="2166" y="14342"/>
                  </a:lnTo>
                  <a:lnTo>
                    <a:pt x="3332" y="21068"/>
                  </a:lnTo>
                  <a:lnTo>
                    <a:pt x="4668" y="27706"/>
                  </a:lnTo>
                  <a:lnTo>
                    <a:pt x="6206" y="34202"/>
                  </a:lnTo>
                  <a:close/>
                </a:path>
              </a:pathLst>
            </a:custGeom>
            <a:ln w="368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5075003" y="4064748"/>
              <a:ext cx="2192655" cy="247650"/>
            </a:xfrm>
            <a:custGeom>
              <a:avLst/>
              <a:gdLst/>
              <a:ahLst/>
              <a:cxnLst/>
              <a:rect l="l" t="t" r="r" b="b"/>
              <a:pathLst>
                <a:path w="2192655" h="247650">
                  <a:moveTo>
                    <a:pt x="1800803" y="247238"/>
                  </a:moveTo>
                  <a:lnTo>
                    <a:pt x="1832784" y="200681"/>
                  </a:lnTo>
                  <a:lnTo>
                    <a:pt x="1861717" y="156739"/>
                  </a:lnTo>
                  <a:lnTo>
                    <a:pt x="1886371" y="117500"/>
                  </a:lnTo>
                  <a:lnTo>
                    <a:pt x="1905066" y="102144"/>
                  </a:lnTo>
                  <a:lnTo>
                    <a:pt x="2192239" y="7034"/>
                  </a:lnTo>
                  <a:lnTo>
                    <a:pt x="0" y="0"/>
                  </a:lnTo>
                  <a:lnTo>
                    <a:pt x="5017" y="609"/>
                  </a:lnTo>
                  <a:lnTo>
                    <a:pt x="49602" y="886"/>
                  </a:lnTo>
                  <a:lnTo>
                    <a:pt x="39157" y="23307"/>
                  </a:lnTo>
                  <a:lnTo>
                    <a:pt x="23593" y="71233"/>
                  </a:lnTo>
                  <a:lnTo>
                    <a:pt x="15660" y="122321"/>
                  </a:lnTo>
                  <a:lnTo>
                    <a:pt x="14777" y="148693"/>
                  </a:lnTo>
                  <a:lnTo>
                    <a:pt x="16047" y="175432"/>
                  </a:lnTo>
                  <a:lnTo>
                    <a:pt x="23603" y="222329"/>
                  </a:lnTo>
                  <a:lnTo>
                    <a:pt x="28812" y="241557"/>
                  </a:lnTo>
                  <a:lnTo>
                    <a:pt x="1800803" y="2472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5075003" y="4064748"/>
              <a:ext cx="2192655" cy="247650"/>
            </a:xfrm>
            <a:custGeom>
              <a:avLst/>
              <a:gdLst/>
              <a:ahLst/>
              <a:cxnLst/>
              <a:rect l="l" t="t" r="r" b="b"/>
              <a:pathLst>
                <a:path w="2192655" h="247650">
                  <a:moveTo>
                    <a:pt x="28812" y="241557"/>
                  </a:moveTo>
                  <a:lnTo>
                    <a:pt x="305686" y="242445"/>
                  </a:lnTo>
                  <a:lnTo>
                    <a:pt x="914808" y="244398"/>
                  </a:lnTo>
                  <a:lnTo>
                    <a:pt x="1523929" y="246350"/>
                  </a:lnTo>
                  <a:lnTo>
                    <a:pt x="1800803" y="247238"/>
                  </a:lnTo>
                  <a:lnTo>
                    <a:pt x="1825203" y="211907"/>
                  </a:lnTo>
                  <a:lnTo>
                    <a:pt x="1847806" y="178113"/>
                  </a:lnTo>
                  <a:lnTo>
                    <a:pt x="1874559" y="136540"/>
                  </a:lnTo>
                  <a:lnTo>
                    <a:pt x="1886371" y="117500"/>
                  </a:lnTo>
                  <a:lnTo>
                    <a:pt x="1905066" y="102144"/>
                  </a:lnTo>
                  <a:lnTo>
                    <a:pt x="1925713" y="95311"/>
                  </a:lnTo>
                  <a:lnTo>
                    <a:pt x="1971138" y="80277"/>
                  </a:lnTo>
                  <a:lnTo>
                    <a:pt x="2016562" y="65244"/>
                  </a:lnTo>
                  <a:lnTo>
                    <a:pt x="2037209" y="58411"/>
                  </a:lnTo>
                  <a:lnTo>
                    <a:pt x="2061433" y="50383"/>
                  </a:lnTo>
                  <a:lnTo>
                    <a:pt x="2114724" y="32723"/>
                  </a:lnTo>
                  <a:lnTo>
                    <a:pt x="2168016" y="15062"/>
                  </a:lnTo>
                  <a:lnTo>
                    <a:pt x="2192240" y="7034"/>
                  </a:lnTo>
                  <a:lnTo>
                    <a:pt x="1849702" y="5935"/>
                  </a:lnTo>
                  <a:lnTo>
                    <a:pt x="1096120" y="3517"/>
                  </a:lnTo>
                  <a:lnTo>
                    <a:pt x="342537" y="1099"/>
                  </a:lnTo>
                  <a:lnTo>
                    <a:pt x="0" y="0"/>
                  </a:lnTo>
                  <a:lnTo>
                    <a:pt x="32328" y="1688"/>
                  </a:lnTo>
                  <a:lnTo>
                    <a:pt x="40949" y="1437"/>
                  </a:lnTo>
                  <a:lnTo>
                    <a:pt x="49602" y="886"/>
                  </a:lnTo>
                  <a:lnTo>
                    <a:pt x="39157" y="23307"/>
                  </a:lnTo>
                  <a:lnTo>
                    <a:pt x="23593" y="71233"/>
                  </a:lnTo>
                  <a:lnTo>
                    <a:pt x="15660" y="122321"/>
                  </a:lnTo>
                  <a:lnTo>
                    <a:pt x="14777" y="148693"/>
                  </a:lnTo>
                  <a:lnTo>
                    <a:pt x="16047" y="175432"/>
                  </a:lnTo>
                  <a:lnTo>
                    <a:pt x="19541" y="202403"/>
                  </a:lnTo>
                  <a:lnTo>
                    <a:pt x="21421" y="212451"/>
                  </a:lnTo>
                  <a:lnTo>
                    <a:pt x="23603" y="222329"/>
                  </a:lnTo>
                  <a:lnTo>
                    <a:pt x="26071" y="232033"/>
                  </a:lnTo>
                  <a:lnTo>
                    <a:pt x="28812" y="241557"/>
                  </a:lnTo>
                  <a:close/>
                </a:path>
              </a:pathLst>
            </a:custGeom>
            <a:ln w="368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5103816" y="4306306"/>
              <a:ext cx="1772285" cy="191135"/>
            </a:xfrm>
            <a:custGeom>
              <a:avLst/>
              <a:gdLst/>
              <a:ahLst/>
              <a:cxnLst/>
              <a:rect l="l" t="t" r="r" b="b"/>
              <a:pathLst>
                <a:path w="1772284" h="191135">
                  <a:moveTo>
                    <a:pt x="1593251" y="190693"/>
                  </a:moveTo>
                  <a:lnTo>
                    <a:pt x="1634072" y="160386"/>
                  </a:lnTo>
                  <a:lnTo>
                    <a:pt x="1671183" y="128779"/>
                  </a:lnTo>
                  <a:lnTo>
                    <a:pt x="1703994" y="95910"/>
                  </a:lnTo>
                  <a:lnTo>
                    <a:pt x="1731917" y="61818"/>
                  </a:lnTo>
                  <a:lnTo>
                    <a:pt x="1771990" y="5680"/>
                  </a:lnTo>
                  <a:lnTo>
                    <a:pt x="0" y="0"/>
                  </a:lnTo>
                  <a:lnTo>
                    <a:pt x="18603" y="46945"/>
                  </a:lnTo>
                  <a:lnTo>
                    <a:pt x="43725" y="88220"/>
                  </a:lnTo>
                  <a:lnTo>
                    <a:pt x="74445" y="123107"/>
                  </a:lnTo>
                  <a:lnTo>
                    <a:pt x="109840" y="150890"/>
                  </a:lnTo>
                  <a:lnTo>
                    <a:pt x="148988" y="170851"/>
                  </a:lnTo>
                  <a:lnTo>
                    <a:pt x="190967" y="182274"/>
                  </a:lnTo>
                  <a:lnTo>
                    <a:pt x="234856" y="184441"/>
                  </a:lnTo>
                  <a:lnTo>
                    <a:pt x="233928" y="186317"/>
                  </a:lnTo>
                  <a:lnTo>
                    <a:pt x="1593251" y="1906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5103816" y="4306306"/>
              <a:ext cx="1772285" cy="191135"/>
            </a:xfrm>
            <a:custGeom>
              <a:avLst/>
              <a:gdLst/>
              <a:ahLst/>
              <a:cxnLst/>
              <a:rect l="l" t="t" r="r" b="b"/>
              <a:pathLst>
                <a:path w="1772284" h="191135">
                  <a:moveTo>
                    <a:pt x="234856" y="184441"/>
                  </a:moveTo>
                  <a:lnTo>
                    <a:pt x="234535" y="185085"/>
                  </a:lnTo>
                  <a:lnTo>
                    <a:pt x="234249" y="185673"/>
                  </a:lnTo>
                  <a:lnTo>
                    <a:pt x="233928" y="186317"/>
                  </a:lnTo>
                  <a:lnTo>
                    <a:pt x="446322" y="187001"/>
                  </a:lnTo>
                  <a:lnTo>
                    <a:pt x="913589" y="188505"/>
                  </a:lnTo>
                  <a:lnTo>
                    <a:pt x="1380857" y="190009"/>
                  </a:lnTo>
                  <a:lnTo>
                    <a:pt x="1593251" y="190693"/>
                  </a:lnTo>
                  <a:lnTo>
                    <a:pt x="1634072" y="160386"/>
                  </a:lnTo>
                  <a:lnTo>
                    <a:pt x="1671183" y="128779"/>
                  </a:lnTo>
                  <a:lnTo>
                    <a:pt x="1703994" y="95910"/>
                  </a:lnTo>
                  <a:lnTo>
                    <a:pt x="1731917" y="61818"/>
                  </a:lnTo>
                  <a:lnTo>
                    <a:pt x="1762494" y="19196"/>
                  </a:lnTo>
                  <a:lnTo>
                    <a:pt x="1771990" y="5680"/>
                  </a:lnTo>
                  <a:lnTo>
                    <a:pt x="1495117" y="4793"/>
                  </a:lnTo>
                  <a:lnTo>
                    <a:pt x="885995" y="2840"/>
                  </a:lnTo>
                  <a:lnTo>
                    <a:pt x="276873" y="887"/>
                  </a:lnTo>
                  <a:lnTo>
                    <a:pt x="0" y="0"/>
                  </a:lnTo>
                  <a:lnTo>
                    <a:pt x="18603" y="46945"/>
                  </a:lnTo>
                  <a:lnTo>
                    <a:pt x="43725" y="88220"/>
                  </a:lnTo>
                  <a:lnTo>
                    <a:pt x="74445" y="123107"/>
                  </a:lnTo>
                  <a:lnTo>
                    <a:pt x="109840" y="150890"/>
                  </a:lnTo>
                  <a:lnTo>
                    <a:pt x="148988" y="170851"/>
                  </a:lnTo>
                  <a:lnTo>
                    <a:pt x="190967" y="182274"/>
                  </a:lnTo>
                  <a:lnTo>
                    <a:pt x="234856" y="184441"/>
                  </a:lnTo>
                  <a:close/>
                </a:path>
              </a:pathLst>
            </a:custGeom>
            <a:ln w="368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4825868" y="3500227"/>
              <a:ext cx="2536825" cy="354330"/>
            </a:xfrm>
            <a:custGeom>
              <a:avLst/>
              <a:gdLst/>
              <a:ahLst/>
              <a:cxnLst/>
              <a:rect l="l" t="t" r="r" b="b"/>
              <a:pathLst>
                <a:path w="2536825" h="354329">
                  <a:moveTo>
                    <a:pt x="2536567" y="354189"/>
                  </a:moveTo>
                  <a:lnTo>
                    <a:pt x="2454451" y="7403"/>
                  </a:lnTo>
                  <a:lnTo>
                    <a:pt x="150281" y="0"/>
                  </a:lnTo>
                  <a:lnTo>
                    <a:pt x="140758" y="5475"/>
                  </a:lnTo>
                  <a:lnTo>
                    <a:pt x="85154" y="49623"/>
                  </a:lnTo>
                  <a:lnTo>
                    <a:pt x="60225" y="78942"/>
                  </a:lnTo>
                  <a:lnTo>
                    <a:pt x="39181" y="111520"/>
                  </a:lnTo>
                  <a:lnTo>
                    <a:pt x="22312" y="146875"/>
                  </a:lnTo>
                  <a:lnTo>
                    <a:pt x="8816" y="188921"/>
                  </a:lnTo>
                  <a:lnTo>
                    <a:pt x="1248" y="233166"/>
                  </a:lnTo>
                  <a:lnTo>
                    <a:pt x="0" y="278965"/>
                  </a:lnTo>
                  <a:lnTo>
                    <a:pt x="5465" y="325677"/>
                  </a:lnTo>
                  <a:lnTo>
                    <a:pt x="6775" y="332605"/>
                  </a:lnTo>
                  <a:lnTo>
                    <a:pt x="8332" y="339380"/>
                  </a:lnTo>
                  <a:lnTo>
                    <a:pt x="10102" y="346058"/>
                  </a:lnTo>
                  <a:lnTo>
                    <a:pt x="2536567" y="3541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4825868" y="3500227"/>
              <a:ext cx="2536825" cy="354330"/>
            </a:xfrm>
            <a:custGeom>
              <a:avLst/>
              <a:gdLst/>
              <a:ahLst/>
              <a:cxnLst/>
              <a:rect l="l" t="t" r="r" b="b"/>
              <a:pathLst>
                <a:path w="2536825" h="354329">
                  <a:moveTo>
                    <a:pt x="5465" y="325677"/>
                  </a:moveTo>
                  <a:lnTo>
                    <a:pt x="0" y="278965"/>
                  </a:lnTo>
                  <a:lnTo>
                    <a:pt x="1248" y="233166"/>
                  </a:lnTo>
                  <a:lnTo>
                    <a:pt x="8816" y="188921"/>
                  </a:lnTo>
                  <a:lnTo>
                    <a:pt x="22312" y="146875"/>
                  </a:lnTo>
                  <a:lnTo>
                    <a:pt x="39181" y="111520"/>
                  </a:lnTo>
                  <a:lnTo>
                    <a:pt x="60225" y="78942"/>
                  </a:lnTo>
                  <a:lnTo>
                    <a:pt x="85154" y="49623"/>
                  </a:lnTo>
                  <a:lnTo>
                    <a:pt x="113679" y="24043"/>
                  </a:lnTo>
                  <a:lnTo>
                    <a:pt x="150281" y="0"/>
                  </a:lnTo>
                  <a:lnTo>
                    <a:pt x="510308" y="1156"/>
                  </a:lnTo>
                  <a:lnTo>
                    <a:pt x="1302366" y="3701"/>
                  </a:lnTo>
                  <a:lnTo>
                    <a:pt x="2094424" y="6246"/>
                  </a:lnTo>
                  <a:lnTo>
                    <a:pt x="2454451" y="7403"/>
                  </a:lnTo>
                  <a:lnTo>
                    <a:pt x="2459904" y="30432"/>
                  </a:lnTo>
                  <a:lnTo>
                    <a:pt x="2471901" y="81097"/>
                  </a:lnTo>
                  <a:lnTo>
                    <a:pt x="2483898" y="131761"/>
                  </a:lnTo>
                  <a:lnTo>
                    <a:pt x="2489351" y="154790"/>
                  </a:lnTo>
                  <a:lnTo>
                    <a:pt x="2496729" y="185947"/>
                  </a:lnTo>
                  <a:lnTo>
                    <a:pt x="2512959" y="254490"/>
                  </a:lnTo>
                  <a:lnTo>
                    <a:pt x="2529190" y="323033"/>
                  </a:lnTo>
                  <a:lnTo>
                    <a:pt x="2536567" y="354189"/>
                  </a:lnTo>
                  <a:lnTo>
                    <a:pt x="2141807" y="352919"/>
                  </a:lnTo>
                  <a:lnTo>
                    <a:pt x="1273335" y="350124"/>
                  </a:lnTo>
                  <a:lnTo>
                    <a:pt x="404862" y="347328"/>
                  </a:lnTo>
                  <a:lnTo>
                    <a:pt x="10102" y="346058"/>
                  </a:lnTo>
                  <a:lnTo>
                    <a:pt x="6775" y="332605"/>
                  </a:lnTo>
                  <a:lnTo>
                    <a:pt x="5465" y="325677"/>
                  </a:lnTo>
                  <a:close/>
                </a:path>
              </a:pathLst>
            </a:custGeom>
            <a:ln w="368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4835968" y="3846286"/>
              <a:ext cx="2567305" cy="226060"/>
            </a:xfrm>
            <a:custGeom>
              <a:avLst/>
              <a:gdLst/>
              <a:ahLst/>
              <a:cxnLst/>
              <a:rect l="l" t="t" r="r" b="b"/>
              <a:pathLst>
                <a:path w="2567305" h="226060">
                  <a:moveTo>
                    <a:pt x="2431272" y="225497"/>
                  </a:moveTo>
                  <a:lnTo>
                    <a:pt x="2567273" y="180472"/>
                  </a:lnTo>
                  <a:lnTo>
                    <a:pt x="2526464" y="8131"/>
                  </a:lnTo>
                  <a:lnTo>
                    <a:pt x="0" y="0"/>
                  </a:lnTo>
                  <a:lnTo>
                    <a:pt x="12195" y="37493"/>
                  </a:lnTo>
                  <a:lnTo>
                    <a:pt x="28533" y="72275"/>
                  </a:lnTo>
                  <a:lnTo>
                    <a:pt x="72090" y="132620"/>
                  </a:lnTo>
                  <a:lnTo>
                    <a:pt x="108026" y="165109"/>
                  </a:lnTo>
                  <a:lnTo>
                    <a:pt x="148417" y="190675"/>
                  </a:lnTo>
                  <a:lnTo>
                    <a:pt x="192355" y="208668"/>
                  </a:lnTo>
                  <a:lnTo>
                    <a:pt x="239032" y="218462"/>
                  </a:lnTo>
                  <a:lnTo>
                    <a:pt x="2431272" y="2254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4835968" y="3846286"/>
              <a:ext cx="2567305" cy="226060"/>
            </a:xfrm>
            <a:custGeom>
              <a:avLst/>
              <a:gdLst/>
              <a:ahLst/>
              <a:cxnLst/>
              <a:rect l="l" t="t" r="r" b="b"/>
              <a:pathLst>
                <a:path w="2567305" h="226060">
                  <a:moveTo>
                    <a:pt x="0" y="0"/>
                  </a:moveTo>
                  <a:lnTo>
                    <a:pt x="12195" y="37493"/>
                  </a:lnTo>
                  <a:lnTo>
                    <a:pt x="28533" y="72275"/>
                  </a:lnTo>
                  <a:lnTo>
                    <a:pt x="72090" y="132620"/>
                  </a:lnTo>
                  <a:lnTo>
                    <a:pt x="108026" y="165109"/>
                  </a:lnTo>
                  <a:lnTo>
                    <a:pt x="148417" y="190675"/>
                  </a:lnTo>
                  <a:lnTo>
                    <a:pt x="192355" y="208668"/>
                  </a:lnTo>
                  <a:lnTo>
                    <a:pt x="238932" y="218438"/>
                  </a:lnTo>
                  <a:lnTo>
                    <a:pt x="581570" y="219561"/>
                  </a:lnTo>
                  <a:lnTo>
                    <a:pt x="1335152" y="221980"/>
                  </a:lnTo>
                  <a:lnTo>
                    <a:pt x="2088735" y="224398"/>
                  </a:lnTo>
                  <a:lnTo>
                    <a:pt x="2431272" y="225497"/>
                  </a:lnTo>
                  <a:lnTo>
                    <a:pt x="2452523" y="218462"/>
                  </a:lnTo>
                  <a:lnTo>
                    <a:pt x="2499273" y="202984"/>
                  </a:lnTo>
                  <a:lnTo>
                    <a:pt x="2546023" y="187507"/>
                  </a:lnTo>
                  <a:lnTo>
                    <a:pt x="2567273" y="180472"/>
                  </a:lnTo>
                  <a:lnTo>
                    <a:pt x="2560897" y="153544"/>
                  </a:lnTo>
                  <a:lnTo>
                    <a:pt x="2546869" y="94302"/>
                  </a:lnTo>
                  <a:lnTo>
                    <a:pt x="2532841" y="35059"/>
                  </a:lnTo>
                  <a:lnTo>
                    <a:pt x="2526465" y="8131"/>
                  </a:lnTo>
                  <a:lnTo>
                    <a:pt x="2131704" y="6861"/>
                  </a:lnTo>
                  <a:lnTo>
                    <a:pt x="1263232" y="4065"/>
                  </a:lnTo>
                  <a:lnTo>
                    <a:pt x="394760" y="1270"/>
                  </a:lnTo>
                  <a:lnTo>
                    <a:pt x="0" y="0"/>
                  </a:lnTo>
                  <a:close/>
                </a:path>
              </a:pathLst>
            </a:custGeom>
            <a:ln w="368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4753087" y="2912047"/>
              <a:ext cx="2527300" cy="595630"/>
            </a:xfrm>
            <a:custGeom>
              <a:avLst/>
              <a:gdLst/>
              <a:ahLst/>
              <a:cxnLst/>
              <a:rect l="l" t="t" r="r" b="b"/>
              <a:pathLst>
                <a:path w="2527300" h="595629">
                  <a:moveTo>
                    <a:pt x="2527232" y="595583"/>
                  </a:moveTo>
                  <a:lnTo>
                    <a:pt x="2387896" y="7152"/>
                  </a:lnTo>
                  <a:lnTo>
                    <a:pt x="155792" y="0"/>
                  </a:lnTo>
                  <a:lnTo>
                    <a:pt x="144916" y="6216"/>
                  </a:lnTo>
                  <a:lnTo>
                    <a:pt x="106595" y="34349"/>
                  </a:lnTo>
                  <a:lnTo>
                    <a:pt x="54745" y="94024"/>
                  </a:lnTo>
                  <a:lnTo>
                    <a:pt x="30594" y="137570"/>
                  </a:lnTo>
                  <a:lnTo>
                    <a:pt x="13052" y="185169"/>
                  </a:lnTo>
                  <a:lnTo>
                    <a:pt x="2670" y="235884"/>
                  </a:lnTo>
                  <a:lnTo>
                    <a:pt x="0" y="288772"/>
                  </a:lnTo>
                  <a:lnTo>
                    <a:pt x="5592" y="342895"/>
                  </a:lnTo>
                  <a:lnTo>
                    <a:pt x="17064" y="388400"/>
                  </a:lnTo>
                  <a:lnTo>
                    <a:pt x="33986" y="430415"/>
                  </a:lnTo>
                  <a:lnTo>
                    <a:pt x="55813" y="468535"/>
                  </a:lnTo>
                  <a:lnTo>
                    <a:pt x="82004" y="502358"/>
                  </a:lnTo>
                  <a:lnTo>
                    <a:pt x="113002" y="532195"/>
                  </a:lnTo>
                  <a:lnTo>
                    <a:pt x="147467" y="556616"/>
                  </a:lnTo>
                  <a:lnTo>
                    <a:pt x="184811" y="575175"/>
                  </a:lnTo>
                  <a:lnTo>
                    <a:pt x="224445" y="587426"/>
                  </a:lnTo>
                  <a:lnTo>
                    <a:pt x="223062" y="588179"/>
                  </a:lnTo>
                  <a:lnTo>
                    <a:pt x="2527232" y="5955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4753087" y="2912047"/>
              <a:ext cx="2527300" cy="595630"/>
            </a:xfrm>
            <a:custGeom>
              <a:avLst/>
              <a:gdLst/>
              <a:ahLst/>
              <a:cxnLst/>
              <a:rect l="l" t="t" r="r" b="b"/>
              <a:pathLst>
                <a:path w="2527300" h="595629">
                  <a:moveTo>
                    <a:pt x="82004" y="502358"/>
                  </a:moveTo>
                  <a:lnTo>
                    <a:pt x="113002" y="532195"/>
                  </a:lnTo>
                  <a:lnTo>
                    <a:pt x="147467" y="556616"/>
                  </a:lnTo>
                  <a:lnTo>
                    <a:pt x="184811" y="575175"/>
                  </a:lnTo>
                  <a:lnTo>
                    <a:pt x="224445" y="587426"/>
                  </a:lnTo>
                  <a:lnTo>
                    <a:pt x="223984" y="587677"/>
                  </a:lnTo>
                  <a:lnTo>
                    <a:pt x="223523" y="587928"/>
                  </a:lnTo>
                  <a:lnTo>
                    <a:pt x="223062" y="588179"/>
                  </a:lnTo>
                  <a:lnTo>
                    <a:pt x="583089" y="589336"/>
                  </a:lnTo>
                  <a:lnTo>
                    <a:pt x="1375147" y="591881"/>
                  </a:lnTo>
                  <a:lnTo>
                    <a:pt x="2167205" y="594426"/>
                  </a:lnTo>
                  <a:lnTo>
                    <a:pt x="2527232" y="595583"/>
                  </a:lnTo>
                  <a:lnTo>
                    <a:pt x="2505461" y="503640"/>
                  </a:lnTo>
                  <a:lnTo>
                    <a:pt x="2457564" y="301367"/>
                  </a:lnTo>
                  <a:lnTo>
                    <a:pt x="2409667" y="99094"/>
                  </a:lnTo>
                  <a:lnTo>
                    <a:pt x="2387896" y="7152"/>
                  </a:lnTo>
                  <a:lnTo>
                    <a:pt x="2039130" y="6034"/>
                  </a:lnTo>
                  <a:lnTo>
                    <a:pt x="1271844" y="3576"/>
                  </a:lnTo>
                  <a:lnTo>
                    <a:pt x="504559" y="1117"/>
                  </a:lnTo>
                  <a:lnTo>
                    <a:pt x="155792" y="0"/>
                  </a:lnTo>
                  <a:lnTo>
                    <a:pt x="114274" y="27856"/>
                  </a:lnTo>
                  <a:lnTo>
                    <a:pt x="84952" y="55474"/>
                  </a:lnTo>
                  <a:lnTo>
                    <a:pt x="54745" y="94024"/>
                  </a:lnTo>
                  <a:lnTo>
                    <a:pt x="30594" y="137570"/>
                  </a:lnTo>
                  <a:lnTo>
                    <a:pt x="13052" y="185169"/>
                  </a:lnTo>
                  <a:lnTo>
                    <a:pt x="2670" y="235884"/>
                  </a:lnTo>
                  <a:lnTo>
                    <a:pt x="0" y="288772"/>
                  </a:lnTo>
                  <a:lnTo>
                    <a:pt x="5592" y="342895"/>
                  </a:lnTo>
                  <a:lnTo>
                    <a:pt x="17064" y="388400"/>
                  </a:lnTo>
                  <a:lnTo>
                    <a:pt x="33986" y="430415"/>
                  </a:lnTo>
                  <a:lnTo>
                    <a:pt x="55813" y="468535"/>
                  </a:lnTo>
                  <a:lnTo>
                    <a:pt x="82004" y="502358"/>
                  </a:lnTo>
                  <a:close/>
                </a:path>
              </a:pathLst>
            </a:custGeom>
            <a:ln w="368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5647296" y="2747983"/>
              <a:ext cx="42545" cy="635"/>
            </a:xfrm>
            <a:custGeom>
              <a:avLst/>
              <a:gdLst/>
              <a:ahLst/>
              <a:cxnLst/>
              <a:rect l="l" t="t" r="r" b="b"/>
              <a:pathLst>
                <a:path w="42544" h="635">
                  <a:moveTo>
                    <a:pt x="0" y="0"/>
                  </a:moveTo>
                  <a:lnTo>
                    <a:pt x="6554" y="22"/>
                  </a:lnTo>
                  <a:lnTo>
                    <a:pt x="20975" y="71"/>
                  </a:lnTo>
                  <a:lnTo>
                    <a:pt x="35396" y="121"/>
                  </a:lnTo>
                  <a:lnTo>
                    <a:pt x="41951" y="143"/>
                  </a:lnTo>
                </a:path>
              </a:pathLst>
            </a:custGeom>
            <a:ln w="368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4498160" y="2111343"/>
              <a:ext cx="2232660" cy="691515"/>
            </a:xfrm>
            <a:custGeom>
              <a:avLst/>
              <a:gdLst/>
              <a:ahLst/>
              <a:cxnLst/>
              <a:rect l="l" t="t" r="r" b="b"/>
              <a:pathLst>
                <a:path w="2232659" h="691514">
                  <a:moveTo>
                    <a:pt x="1072103" y="680896"/>
                  </a:moveTo>
                  <a:lnTo>
                    <a:pt x="2232274" y="351992"/>
                  </a:lnTo>
                  <a:lnTo>
                    <a:pt x="2161942" y="308132"/>
                  </a:lnTo>
                  <a:lnTo>
                    <a:pt x="1987449" y="207535"/>
                  </a:lnTo>
                  <a:lnTo>
                    <a:pt x="1763557" y="96678"/>
                  </a:lnTo>
                  <a:lnTo>
                    <a:pt x="1545024" y="22036"/>
                  </a:lnTo>
                  <a:lnTo>
                    <a:pt x="1484478" y="11733"/>
                  </a:lnTo>
                  <a:lnTo>
                    <a:pt x="1424410" y="4828"/>
                  </a:lnTo>
                  <a:lnTo>
                    <a:pt x="1364943" y="1017"/>
                  </a:lnTo>
                  <a:lnTo>
                    <a:pt x="1306205" y="0"/>
                  </a:lnTo>
                  <a:lnTo>
                    <a:pt x="1248321" y="1473"/>
                  </a:lnTo>
                  <a:lnTo>
                    <a:pt x="1191417" y="5135"/>
                  </a:lnTo>
                  <a:lnTo>
                    <a:pt x="1135618" y="10685"/>
                  </a:lnTo>
                  <a:lnTo>
                    <a:pt x="1081050" y="17819"/>
                  </a:lnTo>
                  <a:lnTo>
                    <a:pt x="1027839" y="26237"/>
                  </a:lnTo>
                  <a:lnTo>
                    <a:pt x="976111" y="35635"/>
                  </a:lnTo>
                  <a:lnTo>
                    <a:pt x="925992" y="45712"/>
                  </a:lnTo>
                  <a:lnTo>
                    <a:pt x="877606" y="56167"/>
                  </a:lnTo>
                  <a:lnTo>
                    <a:pt x="831081" y="66696"/>
                  </a:lnTo>
                  <a:lnTo>
                    <a:pt x="744112" y="86772"/>
                  </a:lnTo>
                  <a:lnTo>
                    <a:pt x="703921" y="95715"/>
                  </a:lnTo>
                  <a:lnTo>
                    <a:pt x="666093" y="103524"/>
                  </a:lnTo>
                  <a:lnTo>
                    <a:pt x="598029" y="114536"/>
                  </a:lnTo>
                  <a:lnTo>
                    <a:pt x="540925" y="117392"/>
                  </a:lnTo>
                  <a:lnTo>
                    <a:pt x="493149" y="117302"/>
                  </a:lnTo>
                  <a:lnTo>
                    <a:pt x="447907" y="118349"/>
                  </a:lnTo>
                  <a:lnTo>
                    <a:pt x="405150" y="120530"/>
                  </a:lnTo>
                  <a:lnTo>
                    <a:pt x="364833" y="123845"/>
                  </a:lnTo>
                  <a:lnTo>
                    <a:pt x="300228" y="132333"/>
                  </a:lnTo>
                  <a:lnTo>
                    <a:pt x="242637" y="144263"/>
                  </a:lnTo>
                  <a:lnTo>
                    <a:pt x="191807" y="159629"/>
                  </a:lnTo>
                  <a:lnTo>
                    <a:pt x="147485" y="178430"/>
                  </a:lnTo>
                  <a:lnTo>
                    <a:pt x="109418" y="200660"/>
                  </a:lnTo>
                  <a:lnTo>
                    <a:pt x="77354" y="226317"/>
                  </a:lnTo>
                  <a:lnTo>
                    <a:pt x="51039" y="255396"/>
                  </a:lnTo>
                  <a:lnTo>
                    <a:pt x="30221" y="287893"/>
                  </a:lnTo>
                  <a:lnTo>
                    <a:pt x="14648" y="323806"/>
                  </a:lnTo>
                  <a:lnTo>
                    <a:pt x="2704" y="371431"/>
                  </a:lnTo>
                  <a:lnTo>
                    <a:pt x="0" y="416028"/>
                  </a:lnTo>
                  <a:lnTo>
                    <a:pt x="5724" y="457532"/>
                  </a:lnTo>
                  <a:lnTo>
                    <a:pt x="19069" y="495876"/>
                  </a:lnTo>
                  <a:lnTo>
                    <a:pt x="39222" y="530994"/>
                  </a:lnTo>
                  <a:lnTo>
                    <a:pt x="65376" y="562820"/>
                  </a:lnTo>
                  <a:lnTo>
                    <a:pt x="96719" y="591287"/>
                  </a:lnTo>
                  <a:lnTo>
                    <a:pt x="132442" y="616330"/>
                  </a:lnTo>
                  <a:lnTo>
                    <a:pt x="171735" y="637882"/>
                  </a:lnTo>
                  <a:lnTo>
                    <a:pt x="213787" y="655878"/>
                  </a:lnTo>
                  <a:lnTo>
                    <a:pt x="257790" y="670250"/>
                  </a:lnTo>
                  <a:lnTo>
                    <a:pt x="302933" y="680933"/>
                  </a:lnTo>
                  <a:lnTo>
                    <a:pt x="348406" y="687860"/>
                  </a:lnTo>
                  <a:lnTo>
                    <a:pt x="393400" y="690966"/>
                  </a:lnTo>
                  <a:lnTo>
                    <a:pt x="509891" y="685940"/>
                  </a:lnTo>
                  <a:lnTo>
                    <a:pt x="566749" y="683600"/>
                  </a:lnTo>
                  <a:lnTo>
                    <a:pt x="622613" y="681456"/>
                  </a:lnTo>
                  <a:lnTo>
                    <a:pt x="677432" y="679568"/>
                  </a:lnTo>
                  <a:lnTo>
                    <a:pt x="731152" y="677997"/>
                  </a:lnTo>
                  <a:lnTo>
                    <a:pt x="783724" y="676801"/>
                  </a:lnTo>
                  <a:lnTo>
                    <a:pt x="835093" y="676042"/>
                  </a:lnTo>
                  <a:lnTo>
                    <a:pt x="885209" y="675779"/>
                  </a:lnTo>
                  <a:lnTo>
                    <a:pt x="934020" y="676073"/>
                  </a:lnTo>
                  <a:lnTo>
                    <a:pt x="981474" y="676984"/>
                  </a:lnTo>
                  <a:lnTo>
                    <a:pt x="1027519" y="678571"/>
                  </a:lnTo>
                  <a:lnTo>
                    <a:pt x="1072103" y="6808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4498160" y="2111343"/>
              <a:ext cx="2232660" cy="691515"/>
            </a:xfrm>
            <a:custGeom>
              <a:avLst/>
              <a:gdLst/>
              <a:ahLst/>
              <a:cxnLst/>
              <a:rect l="l" t="t" r="r" b="b"/>
              <a:pathLst>
                <a:path w="2232659" h="691514">
                  <a:moveTo>
                    <a:pt x="2232274" y="351992"/>
                  </a:moveTo>
                  <a:lnTo>
                    <a:pt x="2161942" y="308132"/>
                  </a:lnTo>
                  <a:lnTo>
                    <a:pt x="1987449" y="207535"/>
                  </a:lnTo>
                  <a:lnTo>
                    <a:pt x="1763557" y="96678"/>
                  </a:lnTo>
                  <a:lnTo>
                    <a:pt x="1545024" y="22036"/>
                  </a:lnTo>
                  <a:lnTo>
                    <a:pt x="1484478" y="11733"/>
                  </a:lnTo>
                  <a:lnTo>
                    <a:pt x="1424410" y="4828"/>
                  </a:lnTo>
                  <a:lnTo>
                    <a:pt x="1364943" y="1017"/>
                  </a:lnTo>
                  <a:lnTo>
                    <a:pt x="1306205" y="0"/>
                  </a:lnTo>
                  <a:lnTo>
                    <a:pt x="1248321" y="1473"/>
                  </a:lnTo>
                  <a:lnTo>
                    <a:pt x="1191417" y="5135"/>
                  </a:lnTo>
                  <a:lnTo>
                    <a:pt x="1135618" y="10685"/>
                  </a:lnTo>
                  <a:lnTo>
                    <a:pt x="1081050" y="17819"/>
                  </a:lnTo>
                  <a:lnTo>
                    <a:pt x="1027839" y="26237"/>
                  </a:lnTo>
                  <a:lnTo>
                    <a:pt x="976111" y="35635"/>
                  </a:lnTo>
                  <a:lnTo>
                    <a:pt x="925992" y="45712"/>
                  </a:lnTo>
                  <a:lnTo>
                    <a:pt x="877606" y="56167"/>
                  </a:lnTo>
                  <a:lnTo>
                    <a:pt x="831081" y="66696"/>
                  </a:lnTo>
                  <a:lnTo>
                    <a:pt x="786541" y="76999"/>
                  </a:lnTo>
                  <a:lnTo>
                    <a:pt x="744112" y="86772"/>
                  </a:lnTo>
                  <a:lnTo>
                    <a:pt x="703921" y="95715"/>
                  </a:lnTo>
                  <a:lnTo>
                    <a:pt x="666093" y="103524"/>
                  </a:lnTo>
                  <a:lnTo>
                    <a:pt x="598029" y="114536"/>
                  </a:lnTo>
                  <a:lnTo>
                    <a:pt x="540925" y="117392"/>
                  </a:lnTo>
                  <a:lnTo>
                    <a:pt x="493149" y="117302"/>
                  </a:lnTo>
                  <a:lnTo>
                    <a:pt x="447907" y="118349"/>
                  </a:lnTo>
                  <a:lnTo>
                    <a:pt x="405150" y="120530"/>
                  </a:lnTo>
                  <a:lnTo>
                    <a:pt x="364833" y="123845"/>
                  </a:lnTo>
                  <a:lnTo>
                    <a:pt x="300228" y="132333"/>
                  </a:lnTo>
                  <a:lnTo>
                    <a:pt x="242637" y="144263"/>
                  </a:lnTo>
                  <a:lnTo>
                    <a:pt x="191807" y="159629"/>
                  </a:lnTo>
                  <a:lnTo>
                    <a:pt x="147485" y="178430"/>
                  </a:lnTo>
                  <a:lnTo>
                    <a:pt x="109418" y="200660"/>
                  </a:lnTo>
                  <a:lnTo>
                    <a:pt x="77354" y="226317"/>
                  </a:lnTo>
                  <a:lnTo>
                    <a:pt x="51039" y="255396"/>
                  </a:lnTo>
                  <a:lnTo>
                    <a:pt x="30221" y="287893"/>
                  </a:lnTo>
                  <a:lnTo>
                    <a:pt x="14648" y="323806"/>
                  </a:lnTo>
                  <a:lnTo>
                    <a:pt x="2704" y="371431"/>
                  </a:lnTo>
                  <a:lnTo>
                    <a:pt x="0" y="416028"/>
                  </a:lnTo>
                  <a:lnTo>
                    <a:pt x="5724" y="457532"/>
                  </a:lnTo>
                  <a:lnTo>
                    <a:pt x="19069" y="495876"/>
                  </a:lnTo>
                  <a:lnTo>
                    <a:pt x="39222" y="530994"/>
                  </a:lnTo>
                  <a:lnTo>
                    <a:pt x="65376" y="562820"/>
                  </a:lnTo>
                  <a:lnTo>
                    <a:pt x="96719" y="591287"/>
                  </a:lnTo>
                  <a:lnTo>
                    <a:pt x="132442" y="616330"/>
                  </a:lnTo>
                  <a:lnTo>
                    <a:pt x="171735" y="637882"/>
                  </a:lnTo>
                  <a:lnTo>
                    <a:pt x="213787" y="655878"/>
                  </a:lnTo>
                  <a:lnTo>
                    <a:pt x="257790" y="670250"/>
                  </a:lnTo>
                  <a:lnTo>
                    <a:pt x="302933" y="680933"/>
                  </a:lnTo>
                  <a:lnTo>
                    <a:pt x="348406" y="687860"/>
                  </a:lnTo>
                  <a:lnTo>
                    <a:pt x="393400" y="690966"/>
                  </a:lnTo>
                  <a:lnTo>
                    <a:pt x="452090" y="688415"/>
                  </a:lnTo>
                  <a:lnTo>
                    <a:pt x="509891" y="685940"/>
                  </a:lnTo>
                  <a:lnTo>
                    <a:pt x="566749" y="683600"/>
                  </a:lnTo>
                  <a:lnTo>
                    <a:pt x="622613" y="681456"/>
                  </a:lnTo>
                  <a:lnTo>
                    <a:pt x="677432" y="679568"/>
                  </a:lnTo>
                  <a:lnTo>
                    <a:pt x="731152" y="677997"/>
                  </a:lnTo>
                  <a:lnTo>
                    <a:pt x="783724" y="676801"/>
                  </a:lnTo>
                  <a:lnTo>
                    <a:pt x="835093" y="676042"/>
                  </a:lnTo>
                  <a:lnTo>
                    <a:pt x="885209" y="675779"/>
                  </a:lnTo>
                  <a:lnTo>
                    <a:pt x="934020" y="676073"/>
                  </a:lnTo>
                  <a:lnTo>
                    <a:pt x="981474" y="676984"/>
                  </a:lnTo>
                  <a:lnTo>
                    <a:pt x="1027519" y="678571"/>
                  </a:lnTo>
                  <a:lnTo>
                    <a:pt x="1072103" y="680896"/>
                  </a:lnTo>
                </a:path>
              </a:pathLst>
            </a:custGeom>
            <a:ln w="368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5347918" y="2605820"/>
              <a:ext cx="664210" cy="220345"/>
            </a:xfrm>
            <a:custGeom>
              <a:avLst/>
              <a:gdLst/>
              <a:ahLst/>
              <a:cxnLst/>
              <a:rect l="l" t="t" r="r" b="b"/>
              <a:pathLst>
                <a:path w="664209" h="220344">
                  <a:moveTo>
                    <a:pt x="551009" y="214943"/>
                  </a:moveTo>
                  <a:lnTo>
                    <a:pt x="663880" y="160128"/>
                  </a:lnTo>
                  <a:lnTo>
                    <a:pt x="632354" y="85211"/>
                  </a:lnTo>
                  <a:lnTo>
                    <a:pt x="456662" y="35711"/>
                  </a:lnTo>
                  <a:lnTo>
                    <a:pt x="260520" y="8387"/>
                  </a:lnTo>
                  <a:lnTo>
                    <a:pt x="167647" y="0"/>
                  </a:lnTo>
                  <a:lnTo>
                    <a:pt x="140787" y="29593"/>
                  </a:lnTo>
                  <a:lnTo>
                    <a:pt x="82049" y="94728"/>
                  </a:lnTo>
                  <a:lnTo>
                    <a:pt x="24199" y="159933"/>
                  </a:lnTo>
                  <a:lnTo>
                    <a:pt x="0" y="189738"/>
                  </a:lnTo>
                  <a:lnTo>
                    <a:pt x="119723" y="196585"/>
                  </a:lnTo>
                  <a:lnTo>
                    <a:pt x="191632" y="196498"/>
                  </a:lnTo>
                  <a:lnTo>
                    <a:pt x="226716" y="193498"/>
                  </a:lnTo>
                  <a:lnTo>
                    <a:pt x="235968" y="191605"/>
                  </a:lnTo>
                  <a:lnTo>
                    <a:pt x="287492" y="203319"/>
                  </a:lnTo>
                  <a:lnTo>
                    <a:pt x="409026" y="220219"/>
                  </a:lnTo>
                  <a:lnTo>
                    <a:pt x="551009" y="2149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5347918" y="2605820"/>
              <a:ext cx="664210" cy="220345"/>
            </a:xfrm>
            <a:custGeom>
              <a:avLst/>
              <a:gdLst/>
              <a:ahLst/>
              <a:cxnLst/>
              <a:rect l="l" t="t" r="r" b="b"/>
              <a:pathLst>
                <a:path w="664209" h="220344">
                  <a:moveTo>
                    <a:pt x="0" y="189738"/>
                  </a:moveTo>
                  <a:lnTo>
                    <a:pt x="24199" y="159933"/>
                  </a:lnTo>
                  <a:lnTo>
                    <a:pt x="82049" y="94728"/>
                  </a:lnTo>
                  <a:lnTo>
                    <a:pt x="140787" y="29593"/>
                  </a:lnTo>
                  <a:lnTo>
                    <a:pt x="167647" y="0"/>
                  </a:lnTo>
                  <a:lnTo>
                    <a:pt x="260520" y="8387"/>
                  </a:lnTo>
                  <a:lnTo>
                    <a:pt x="456662" y="35711"/>
                  </a:lnTo>
                  <a:lnTo>
                    <a:pt x="632354" y="85211"/>
                  </a:lnTo>
                  <a:lnTo>
                    <a:pt x="663880" y="160128"/>
                  </a:lnTo>
                  <a:lnTo>
                    <a:pt x="551009" y="214943"/>
                  </a:lnTo>
                  <a:lnTo>
                    <a:pt x="409026" y="220219"/>
                  </a:lnTo>
                  <a:lnTo>
                    <a:pt x="287492" y="203319"/>
                  </a:lnTo>
                  <a:lnTo>
                    <a:pt x="235968" y="191605"/>
                  </a:lnTo>
                  <a:lnTo>
                    <a:pt x="226716" y="193498"/>
                  </a:lnTo>
                  <a:lnTo>
                    <a:pt x="191632" y="196498"/>
                  </a:lnTo>
                  <a:lnTo>
                    <a:pt x="119723" y="196585"/>
                  </a:lnTo>
                  <a:lnTo>
                    <a:pt x="0" y="189738"/>
                  </a:lnTo>
                  <a:close/>
                </a:path>
              </a:pathLst>
            </a:custGeom>
            <a:ln w="368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6526192" y="2333422"/>
              <a:ext cx="855980" cy="201930"/>
            </a:xfrm>
            <a:custGeom>
              <a:avLst/>
              <a:gdLst/>
              <a:ahLst/>
              <a:cxnLst/>
              <a:rect l="l" t="t" r="r" b="b"/>
              <a:pathLst>
                <a:path w="855980" h="201930">
                  <a:moveTo>
                    <a:pt x="245798" y="201683"/>
                  </a:moveTo>
                  <a:lnTo>
                    <a:pt x="855377" y="9101"/>
                  </a:lnTo>
                  <a:lnTo>
                    <a:pt x="486428" y="0"/>
                  </a:lnTo>
                  <a:lnTo>
                    <a:pt x="0" y="163235"/>
                  </a:lnTo>
                  <a:lnTo>
                    <a:pt x="245798" y="2016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6526192" y="2333422"/>
              <a:ext cx="855980" cy="201930"/>
            </a:xfrm>
            <a:custGeom>
              <a:avLst/>
              <a:gdLst/>
              <a:ahLst/>
              <a:cxnLst/>
              <a:rect l="l" t="t" r="r" b="b"/>
              <a:pathLst>
                <a:path w="855980" h="201930">
                  <a:moveTo>
                    <a:pt x="486428" y="0"/>
                  </a:moveTo>
                  <a:lnTo>
                    <a:pt x="544076" y="1422"/>
                  </a:lnTo>
                  <a:lnTo>
                    <a:pt x="670902" y="4550"/>
                  </a:lnTo>
                  <a:lnTo>
                    <a:pt x="797729" y="7679"/>
                  </a:lnTo>
                  <a:lnTo>
                    <a:pt x="855377" y="9101"/>
                  </a:lnTo>
                  <a:lnTo>
                    <a:pt x="760130" y="39192"/>
                  </a:lnTo>
                  <a:lnTo>
                    <a:pt x="550588" y="105392"/>
                  </a:lnTo>
                  <a:lnTo>
                    <a:pt x="341045" y="171592"/>
                  </a:lnTo>
                  <a:lnTo>
                    <a:pt x="245798" y="201683"/>
                  </a:lnTo>
                  <a:lnTo>
                    <a:pt x="207392" y="195675"/>
                  </a:lnTo>
                  <a:lnTo>
                    <a:pt x="122899" y="182459"/>
                  </a:lnTo>
                  <a:lnTo>
                    <a:pt x="38406" y="169243"/>
                  </a:lnTo>
                  <a:lnTo>
                    <a:pt x="0" y="163235"/>
                  </a:lnTo>
                  <a:lnTo>
                    <a:pt x="76004" y="137730"/>
                  </a:lnTo>
                  <a:lnTo>
                    <a:pt x="243214" y="81617"/>
                  </a:lnTo>
                  <a:lnTo>
                    <a:pt x="410423" y="25505"/>
                  </a:lnTo>
                  <a:lnTo>
                    <a:pt x="486428" y="0"/>
                  </a:lnTo>
                  <a:close/>
                </a:path>
              </a:pathLst>
            </a:custGeom>
            <a:ln w="368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5854629" y="2436783"/>
              <a:ext cx="1637664" cy="2393315"/>
            </a:xfrm>
            <a:custGeom>
              <a:avLst/>
              <a:gdLst/>
              <a:ahLst/>
              <a:cxnLst/>
              <a:rect l="l" t="t" r="r" b="b"/>
              <a:pathLst>
                <a:path w="1637665" h="2393315">
                  <a:moveTo>
                    <a:pt x="266978" y="2392914"/>
                  </a:moveTo>
                  <a:lnTo>
                    <a:pt x="821688" y="2261198"/>
                  </a:lnTo>
                  <a:lnTo>
                    <a:pt x="860749" y="2194131"/>
                  </a:lnTo>
                  <a:lnTo>
                    <a:pt x="927959" y="2154816"/>
                  </a:lnTo>
                  <a:lnTo>
                    <a:pt x="1245654" y="1947384"/>
                  </a:lnTo>
                  <a:lnTo>
                    <a:pt x="1505072" y="1734860"/>
                  </a:lnTo>
                  <a:lnTo>
                    <a:pt x="1637206" y="1691105"/>
                  </a:lnTo>
                  <a:lnTo>
                    <a:pt x="1236765" y="0"/>
                  </a:lnTo>
                  <a:lnTo>
                    <a:pt x="476816" y="251649"/>
                  </a:lnTo>
                  <a:lnTo>
                    <a:pt x="421586" y="275864"/>
                  </a:lnTo>
                  <a:lnTo>
                    <a:pt x="383475" y="295757"/>
                  </a:lnTo>
                  <a:lnTo>
                    <a:pt x="356385" y="312623"/>
                  </a:lnTo>
                  <a:lnTo>
                    <a:pt x="334216" y="327759"/>
                  </a:lnTo>
                  <a:lnTo>
                    <a:pt x="310870" y="342463"/>
                  </a:lnTo>
                  <a:lnTo>
                    <a:pt x="280246" y="358030"/>
                  </a:lnTo>
                  <a:lnTo>
                    <a:pt x="236246" y="375757"/>
                  </a:lnTo>
                  <a:lnTo>
                    <a:pt x="182780" y="395259"/>
                  </a:lnTo>
                  <a:lnTo>
                    <a:pt x="0" y="1244314"/>
                  </a:lnTo>
                  <a:lnTo>
                    <a:pt x="247036" y="1896891"/>
                  </a:lnTo>
                  <a:lnTo>
                    <a:pt x="266978" y="2392914"/>
                  </a:lnTo>
                  <a:close/>
                </a:path>
              </a:pathLst>
            </a:custGeom>
            <a:solidFill>
              <a:srgbClr val="FEE3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5854629" y="2436783"/>
              <a:ext cx="1637664" cy="2393315"/>
            </a:xfrm>
            <a:custGeom>
              <a:avLst/>
              <a:gdLst/>
              <a:ahLst/>
              <a:cxnLst/>
              <a:rect l="l" t="t" r="r" b="b"/>
              <a:pathLst>
                <a:path w="1637665" h="2393315">
                  <a:moveTo>
                    <a:pt x="0" y="1244315"/>
                  </a:moveTo>
                  <a:lnTo>
                    <a:pt x="8072" y="1265646"/>
                  </a:lnTo>
                  <a:lnTo>
                    <a:pt x="25831" y="1312575"/>
                  </a:lnTo>
                  <a:lnTo>
                    <a:pt x="43590" y="1359504"/>
                  </a:lnTo>
                  <a:lnTo>
                    <a:pt x="51662" y="1380835"/>
                  </a:lnTo>
                  <a:lnTo>
                    <a:pt x="52631" y="1383369"/>
                  </a:lnTo>
                  <a:lnTo>
                    <a:pt x="82956" y="1463472"/>
                  </a:lnTo>
                  <a:lnTo>
                    <a:pt x="149670" y="1639700"/>
                  </a:lnTo>
                  <a:lnTo>
                    <a:pt x="216385" y="1815928"/>
                  </a:lnTo>
                  <a:lnTo>
                    <a:pt x="246709" y="1896032"/>
                  </a:lnTo>
                  <a:lnTo>
                    <a:pt x="247036" y="1896891"/>
                  </a:lnTo>
                  <a:lnTo>
                    <a:pt x="250152" y="1974395"/>
                  </a:lnTo>
                  <a:lnTo>
                    <a:pt x="257007" y="2144903"/>
                  </a:lnTo>
                  <a:lnTo>
                    <a:pt x="263862" y="2315410"/>
                  </a:lnTo>
                  <a:lnTo>
                    <a:pt x="266978" y="2392914"/>
                  </a:lnTo>
                  <a:lnTo>
                    <a:pt x="353652" y="2372333"/>
                  </a:lnTo>
                  <a:lnTo>
                    <a:pt x="544333" y="2327056"/>
                  </a:lnTo>
                  <a:lnTo>
                    <a:pt x="735015" y="2281779"/>
                  </a:lnTo>
                  <a:lnTo>
                    <a:pt x="821688" y="2261198"/>
                  </a:lnTo>
                  <a:lnTo>
                    <a:pt x="827791" y="2250719"/>
                  </a:lnTo>
                  <a:lnTo>
                    <a:pt x="841218" y="2227665"/>
                  </a:lnTo>
                  <a:lnTo>
                    <a:pt x="854646" y="2204610"/>
                  </a:lnTo>
                  <a:lnTo>
                    <a:pt x="860749" y="2194131"/>
                  </a:lnTo>
                  <a:lnTo>
                    <a:pt x="871250" y="2187988"/>
                  </a:lnTo>
                  <a:lnTo>
                    <a:pt x="894354" y="2174473"/>
                  </a:lnTo>
                  <a:lnTo>
                    <a:pt x="927959" y="2154816"/>
                  </a:lnTo>
                  <a:lnTo>
                    <a:pt x="977599" y="2122405"/>
                  </a:lnTo>
                  <a:lnTo>
                    <a:pt x="1086807" y="2051100"/>
                  </a:lnTo>
                  <a:lnTo>
                    <a:pt x="1196014" y="1979795"/>
                  </a:lnTo>
                  <a:lnTo>
                    <a:pt x="1245654" y="1947384"/>
                  </a:lnTo>
                  <a:lnTo>
                    <a:pt x="1283266" y="1916571"/>
                  </a:lnTo>
                  <a:lnTo>
                    <a:pt x="1366012" y="1848784"/>
                  </a:lnTo>
                  <a:lnTo>
                    <a:pt x="1448758" y="1780996"/>
                  </a:lnTo>
                  <a:lnTo>
                    <a:pt x="1486370" y="1750184"/>
                  </a:lnTo>
                  <a:lnTo>
                    <a:pt x="1505072" y="1734860"/>
                  </a:lnTo>
                  <a:lnTo>
                    <a:pt x="1525718" y="1728023"/>
                  </a:lnTo>
                  <a:lnTo>
                    <a:pt x="1571139" y="1712982"/>
                  </a:lnTo>
                  <a:lnTo>
                    <a:pt x="1616560" y="1697942"/>
                  </a:lnTo>
                  <a:lnTo>
                    <a:pt x="1637206" y="1691105"/>
                  </a:lnTo>
                  <a:lnTo>
                    <a:pt x="1574637" y="1426870"/>
                  </a:lnTo>
                  <a:lnTo>
                    <a:pt x="1436986" y="845552"/>
                  </a:lnTo>
                  <a:lnTo>
                    <a:pt x="1299334" y="264235"/>
                  </a:lnTo>
                  <a:lnTo>
                    <a:pt x="1236765" y="0"/>
                  </a:lnTo>
                  <a:lnTo>
                    <a:pt x="1118023" y="39320"/>
                  </a:lnTo>
                  <a:lnTo>
                    <a:pt x="856791" y="125824"/>
                  </a:lnTo>
                  <a:lnTo>
                    <a:pt x="595558" y="212329"/>
                  </a:lnTo>
                  <a:lnTo>
                    <a:pt x="476816" y="251649"/>
                  </a:lnTo>
                  <a:lnTo>
                    <a:pt x="421586" y="275864"/>
                  </a:lnTo>
                  <a:lnTo>
                    <a:pt x="383475" y="295757"/>
                  </a:lnTo>
                  <a:lnTo>
                    <a:pt x="356385" y="312623"/>
                  </a:lnTo>
                  <a:lnTo>
                    <a:pt x="334216" y="327759"/>
                  </a:lnTo>
                  <a:lnTo>
                    <a:pt x="310870" y="342463"/>
                  </a:lnTo>
                  <a:lnTo>
                    <a:pt x="236246" y="375757"/>
                  </a:lnTo>
                  <a:lnTo>
                    <a:pt x="191134" y="392212"/>
                  </a:lnTo>
                  <a:lnTo>
                    <a:pt x="182780" y="395259"/>
                  </a:lnTo>
                  <a:lnTo>
                    <a:pt x="154221" y="527924"/>
                  </a:lnTo>
                  <a:lnTo>
                    <a:pt x="91390" y="819787"/>
                  </a:lnTo>
                  <a:lnTo>
                    <a:pt x="28559" y="1111650"/>
                  </a:lnTo>
                  <a:lnTo>
                    <a:pt x="0" y="1244315"/>
                  </a:lnTo>
                  <a:close/>
                </a:path>
              </a:pathLst>
            </a:custGeom>
            <a:ln w="368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6374988" y="4018327"/>
              <a:ext cx="1050925" cy="774065"/>
            </a:xfrm>
            <a:custGeom>
              <a:avLst/>
              <a:gdLst/>
              <a:ahLst/>
              <a:cxnLst/>
              <a:rect l="l" t="t" r="r" b="b"/>
              <a:pathLst>
                <a:path w="1050925" h="774064">
                  <a:moveTo>
                    <a:pt x="0" y="773740"/>
                  </a:moveTo>
                  <a:lnTo>
                    <a:pt x="104675" y="744787"/>
                  </a:lnTo>
                  <a:lnTo>
                    <a:pt x="349163" y="661596"/>
                  </a:lnTo>
                  <a:lnTo>
                    <a:pt x="629152" y="529670"/>
                  </a:lnTo>
                  <a:lnTo>
                    <a:pt x="840331" y="354511"/>
                  </a:lnTo>
                  <a:lnTo>
                    <a:pt x="953067" y="189464"/>
                  </a:lnTo>
                  <a:lnTo>
                    <a:pt x="1016484" y="79785"/>
                  </a:lnTo>
                  <a:lnTo>
                    <a:pt x="1044400" y="18840"/>
                  </a:lnTo>
                  <a:lnTo>
                    <a:pt x="1050634" y="0"/>
                  </a:lnTo>
                  <a:lnTo>
                    <a:pt x="0" y="773740"/>
                  </a:lnTo>
                  <a:close/>
                </a:path>
              </a:pathLst>
            </a:custGeom>
            <a:solidFill>
              <a:srgbClr val="FEE3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6374988" y="4018327"/>
              <a:ext cx="1050925" cy="774065"/>
            </a:xfrm>
            <a:custGeom>
              <a:avLst/>
              <a:gdLst/>
              <a:ahLst/>
              <a:cxnLst/>
              <a:rect l="l" t="t" r="r" b="b"/>
              <a:pathLst>
                <a:path w="1050925" h="774064">
                  <a:moveTo>
                    <a:pt x="0" y="773740"/>
                  </a:moveTo>
                  <a:lnTo>
                    <a:pt x="104675" y="744787"/>
                  </a:lnTo>
                  <a:lnTo>
                    <a:pt x="349163" y="661596"/>
                  </a:lnTo>
                  <a:lnTo>
                    <a:pt x="629152" y="529670"/>
                  </a:lnTo>
                  <a:lnTo>
                    <a:pt x="840331" y="354511"/>
                  </a:lnTo>
                  <a:lnTo>
                    <a:pt x="953067" y="189464"/>
                  </a:lnTo>
                  <a:lnTo>
                    <a:pt x="1016484" y="79785"/>
                  </a:lnTo>
                  <a:lnTo>
                    <a:pt x="1044400" y="18840"/>
                  </a:lnTo>
                  <a:lnTo>
                    <a:pt x="1050634" y="0"/>
                  </a:lnTo>
                </a:path>
              </a:pathLst>
            </a:custGeom>
            <a:ln w="368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5853347" y="2665706"/>
              <a:ext cx="489584" cy="494665"/>
            </a:xfrm>
            <a:custGeom>
              <a:avLst/>
              <a:gdLst/>
              <a:ahLst/>
              <a:cxnLst/>
              <a:rect l="l" t="t" r="r" b="b"/>
              <a:pathLst>
                <a:path w="489584" h="494664">
                  <a:moveTo>
                    <a:pt x="286505" y="494206"/>
                  </a:moveTo>
                  <a:lnTo>
                    <a:pt x="489219" y="282472"/>
                  </a:lnTo>
                  <a:lnTo>
                    <a:pt x="386603" y="0"/>
                  </a:lnTo>
                  <a:lnTo>
                    <a:pt x="0" y="282433"/>
                  </a:lnTo>
                  <a:lnTo>
                    <a:pt x="286505" y="494206"/>
                  </a:lnTo>
                  <a:close/>
                </a:path>
              </a:pathLst>
            </a:custGeom>
            <a:solidFill>
              <a:srgbClr val="FEE3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7091384" y="2340400"/>
              <a:ext cx="691515" cy="1787525"/>
            </a:xfrm>
            <a:custGeom>
              <a:avLst/>
              <a:gdLst/>
              <a:ahLst/>
              <a:cxnLst/>
              <a:rect l="l" t="t" r="r" b="b"/>
              <a:pathLst>
                <a:path w="691515" h="1787525">
                  <a:moveTo>
                    <a:pt x="400441" y="1787482"/>
                  </a:moveTo>
                  <a:lnTo>
                    <a:pt x="691487" y="1691105"/>
                  </a:lnTo>
                  <a:lnTo>
                    <a:pt x="291046" y="0"/>
                  </a:lnTo>
                  <a:lnTo>
                    <a:pt x="0" y="96376"/>
                  </a:lnTo>
                  <a:lnTo>
                    <a:pt x="400441" y="1787482"/>
                  </a:lnTo>
                  <a:close/>
                </a:path>
              </a:pathLst>
            </a:custGeom>
            <a:solidFill>
              <a:srgbClr val="BF59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7091384" y="2340400"/>
              <a:ext cx="691515" cy="1787525"/>
            </a:xfrm>
            <a:custGeom>
              <a:avLst/>
              <a:gdLst/>
              <a:ahLst/>
              <a:cxnLst/>
              <a:rect l="l" t="t" r="r" b="b"/>
              <a:pathLst>
                <a:path w="691515" h="1787525">
                  <a:moveTo>
                    <a:pt x="691487" y="1691105"/>
                  </a:moveTo>
                  <a:lnTo>
                    <a:pt x="628918" y="1426870"/>
                  </a:lnTo>
                  <a:lnTo>
                    <a:pt x="491267" y="845552"/>
                  </a:lnTo>
                  <a:lnTo>
                    <a:pt x="353615" y="264235"/>
                  </a:lnTo>
                  <a:lnTo>
                    <a:pt x="291046" y="0"/>
                  </a:lnTo>
                  <a:lnTo>
                    <a:pt x="245570" y="15058"/>
                  </a:lnTo>
                  <a:lnTo>
                    <a:pt x="145523" y="48188"/>
                  </a:lnTo>
                  <a:lnTo>
                    <a:pt x="45476" y="81317"/>
                  </a:lnTo>
                  <a:lnTo>
                    <a:pt x="0" y="96376"/>
                  </a:lnTo>
                  <a:lnTo>
                    <a:pt x="62568" y="360611"/>
                  </a:lnTo>
                  <a:lnTo>
                    <a:pt x="200220" y="941929"/>
                  </a:lnTo>
                  <a:lnTo>
                    <a:pt x="337872" y="1523246"/>
                  </a:lnTo>
                  <a:lnTo>
                    <a:pt x="400441" y="1787482"/>
                  </a:lnTo>
                  <a:lnTo>
                    <a:pt x="445917" y="1772423"/>
                  </a:lnTo>
                  <a:lnTo>
                    <a:pt x="545964" y="1739293"/>
                  </a:lnTo>
                  <a:lnTo>
                    <a:pt x="646011" y="1706164"/>
                  </a:lnTo>
                  <a:lnTo>
                    <a:pt x="691487" y="1691105"/>
                  </a:lnTo>
                  <a:close/>
                </a:path>
              </a:pathLst>
            </a:custGeom>
            <a:ln w="368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5684582" y="4258194"/>
              <a:ext cx="893444" cy="661035"/>
            </a:xfrm>
            <a:custGeom>
              <a:avLst/>
              <a:gdLst/>
              <a:ahLst/>
              <a:cxnLst/>
              <a:rect l="l" t="t" r="r" b="b"/>
              <a:pathLst>
                <a:path w="893444" h="661035">
                  <a:moveTo>
                    <a:pt x="284455" y="654999"/>
                  </a:moveTo>
                  <a:lnTo>
                    <a:pt x="702818" y="554244"/>
                  </a:lnTo>
                  <a:lnTo>
                    <a:pt x="743867" y="539756"/>
                  </a:lnTo>
                  <a:lnTo>
                    <a:pt x="781028" y="517537"/>
                  </a:lnTo>
                  <a:lnTo>
                    <a:pt x="813776" y="488520"/>
                  </a:lnTo>
                  <a:lnTo>
                    <a:pt x="841588" y="453640"/>
                  </a:lnTo>
                  <a:lnTo>
                    <a:pt x="863940" y="413828"/>
                  </a:lnTo>
                  <a:lnTo>
                    <a:pt x="880309" y="370017"/>
                  </a:lnTo>
                  <a:lnTo>
                    <a:pt x="890169" y="323142"/>
                  </a:lnTo>
                  <a:lnTo>
                    <a:pt x="892999" y="274134"/>
                  </a:lnTo>
                  <a:lnTo>
                    <a:pt x="888273" y="223926"/>
                  </a:lnTo>
                  <a:lnTo>
                    <a:pt x="876052" y="175524"/>
                  </a:lnTo>
                  <a:lnTo>
                    <a:pt x="857272" y="131721"/>
                  </a:lnTo>
                  <a:lnTo>
                    <a:pt x="832725" y="93133"/>
                  </a:lnTo>
                  <a:lnTo>
                    <a:pt x="803199" y="60377"/>
                  </a:lnTo>
                  <a:lnTo>
                    <a:pt x="769484" y="34070"/>
                  </a:lnTo>
                  <a:lnTo>
                    <a:pt x="732371" y="14826"/>
                  </a:lnTo>
                  <a:lnTo>
                    <a:pt x="692649" y="3264"/>
                  </a:lnTo>
                  <a:lnTo>
                    <a:pt x="651109" y="0"/>
                  </a:lnTo>
                  <a:lnTo>
                    <a:pt x="608540" y="5649"/>
                  </a:lnTo>
                  <a:lnTo>
                    <a:pt x="190181" y="106402"/>
                  </a:lnTo>
                  <a:lnTo>
                    <a:pt x="149130" y="120889"/>
                  </a:lnTo>
                  <a:lnTo>
                    <a:pt x="111969" y="143108"/>
                  </a:lnTo>
                  <a:lnTo>
                    <a:pt x="79220" y="172123"/>
                  </a:lnTo>
                  <a:lnTo>
                    <a:pt x="51408" y="207004"/>
                  </a:lnTo>
                  <a:lnTo>
                    <a:pt x="29056" y="246816"/>
                  </a:lnTo>
                  <a:lnTo>
                    <a:pt x="12688" y="290626"/>
                  </a:lnTo>
                  <a:lnTo>
                    <a:pt x="2828" y="337502"/>
                  </a:lnTo>
                  <a:lnTo>
                    <a:pt x="0" y="386511"/>
                  </a:lnTo>
                  <a:lnTo>
                    <a:pt x="4726" y="436720"/>
                  </a:lnTo>
                  <a:lnTo>
                    <a:pt x="16946" y="485122"/>
                  </a:lnTo>
                  <a:lnTo>
                    <a:pt x="35725" y="528926"/>
                  </a:lnTo>
                  <a:lnTo>
                    <a:pt x="60272" y="567514"/>
                  </a:lnTo>
                  <a:lnTo>
                    <a:pt x="89798" y="600271"/>
                  </a:lnTo>
                  <a:lnTo>
                    <a:pt x="123513" y="626579"/>
                  </a:lnTo>
                  <a:lnTo>
                    <a:pt x="160626" y="645822"/>
                  </a:lnTo>
                  <a:lnTo>
                    <a:pt x="200347" y="657384"/>
                  </a:lnTo>
                  <a:lnTo>
                    <a:pt x="241887" y="660649"/>
                  </a:lnTo>
                  <a:lnTo>
                    <a:pt x="284455" y="654999"/>
                  </a:lnTo>
                  <a:close/>
                </a:path>
              </a:pathLst>
            </a:custGeom>
            <a:solidFill>
              <a:srgbClr val="FEE3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5684582" y="4258194"/>
              <a:ext cx="893444" cy="661035"/>
            </a:xfrm>
            <a:custGeom>
              <a:avLst/>
              <a:gdLst/>
              <a:ahLst/>
              <a:cxnLst/>
              <a:rect l="l" t="t" r="r" b="b"/>
              <a:pathLst>
                <a:path w="893444" h="661035">
                  <a:moveTo>
                    <a:pt x="888273" y="223926"/>
                  </a:moveTo>
                  <a:lnTo>
                    <a:pt x="876052" y="175524"/>
                  </a:lnTo>
                  <a:lnTo>
                    <a:pt x="857272" y="131721"/>
                  </a:lnTo>
                  <a:lnTo>
                    <a:pt x="832725" y="93133"/>
                  </a:lnTo>
                  <a:lnTo>
                    <a:pt x="803199" y="60377"/>
                  </a:lnTo>
                  <a:lnTo>
                    <a:pt x="769484" y="34070"/>
                  </a:lnTo>
                  <a:lnTo>
                    <a:pt x="732371" y="14826"/>
                  </a:lnTo>
                  <a:lnTo>
                    <a:pt x="692649" y="3264"/>
                  </a:lnTo>
                  <a:lnTo>
                    <a:pt x="651109" y="0"/>
                  </a:lnTo>
                  <a:lnTo>
                    <a:pt x="608540" y="5649"/>
                  </a:lnTo>
                  <a:lnTo>
                    <a:pt x="543171" y="21391"/>
                  </a:lnTo>
                  <a:lnTo>
                    <a:pt x="399360" y="56025"/>
                  </a:lnTo>
                  <a:lnTo>
                    <a:pt x="255549" y="90659"/>
                  </a:lnTo>
                  <a:lnTo>
                    <a:pt x="190181" y="106402"/>
                  </a:lnTo>
                  <a:lnTo>
                    <a:pt x="149130" y="120889"/>
                  </a:lnTo>
                  <a:lnTo>
                    <a:pt x="111969" y="143108"/>
                  </a:lnTo>
                  <a:lnTo>
                    <a:pt x="79220" y="172123"/>
                  </a:lnTo>
                  <a:lnTo>
                    <a:pt x="51408" y="207004"/>
                  </a:lnTo>
                  <a:lnTo>
                    <a:pt x="29056" y="246816"/>
                  </a:lnTo>
                  <a:lnTo>
                    <a:pt x="12688" y="290626"/>
                  </a:lnTo>
                  <a:lnTo>
                    <a:pt x="2828" y="337502"/>
                  </a:lnTo>
                  <a:lnTo>
                    <a:pt x="0" y="386511"/>
                  </a:lnTo>
                  <a:lnTo>
                    <a:pt x="4726" y="436720"/>
                  </a:lnTo>
                  <a:lnTo>
                    <a:pt x="16946" y="485122"/>
                  </a:lnTo>
                  <a:lnTo>
                    <a:pt x="35725" y="528926"/>
                  </a:lnTo>
                  <a:lnTo>
                    <a:pt x="60272" y="567514"/>
                  </a:lnTo>
                  <a:lnTo>
                    <a:pt x="89798" y="600271"/>
                  </a:lnTo>
                  <a:lnTo>
                    <a:pt x="123513" y="626579"/>
                  </a:lnTo>
                  <a:lnTo>
                    <a:pt x="160626" y="645822"/>
                  </a:lnTo>
                  <a:lnTo>
                    <a:pt x="200347" y="657384"/>
                  </a:lnTo>
                  <a:lnTo>
                    <a:pt x="241887" y="660649"/>
                  </a:lnTo>
                  <a:lnTo>
                    <a:pt x="284455" y="654999"/>
                  </a:lnTo>
                  <a:lnTo>
                    <a:pt x="349824" y="639256"/>
                  </a:lnTo>
                  <a:lnTo>
                    <a:pt x="493636" y="604622"/>
                  </a:lnTo>
                  <a:lnTo>
                    <a:pt x="637449" y="569987"/>
                  </a:lnTo>
                  <a:lnTo>
                    <a:pt x="702818" y="554244"/>
                  </a:lnTo>
                  <a:lnTo>
                    <a:pt x="743867" y="539756"/>
                  </a:lnTo>
                  <a:lnTo>
                    <a:pt x="781028" y="517537"/>
                  </a:lnTo>
                  <a:lnTo>
                    <a:pt x="813776" y="488520"/>
                  </a:lnTo>
                  <a:lnTo>
                    <a:pt x="841588" y="453640"/>
                  </a:lnTo>
                  <a:lnTo>
                    <a:pt x="863940" y="413828"/>
                  </a:lnTo>
                  <a:lnTo>
                    <a:pt x="880309" y="370017"/>
                  </a:lnTo>
                  <a:lnTo>
                    <a:pt x="890169" y="323142"/>
                  </a:lnTo>
                  <a:lnTo>
                    <a:pt x="892999" y="274134"/>
                  </a:lnTo>
                  <a:lnTo>
                    <a:pt x="888273" y="223926"/>
                  </a:lnTo>
                  <a:close/>
                </a:path>
              </a:pathLst>
            </a:custGeom>
            <a:ln w="368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5469406" y="3803736"/>
              <a:ext cx="1023619" cy="692150"/>
            </a:xfrm>
            <a:custGeom>
              <a:avLst/>
              <a:gdLst/>
              <a:ahLst/>
              <a:cxnLst/>
              <a:rect l="l" t="t" r="r" b="b"/>
              <a:pathLst>
                <a:path w="1023619" h="692150">
                  <a:moveTo>
                    <a:pt x="284458" y="686412"/>
                  </a:moveTo>
                  <a:lnTo>
                    <a:pt x="833247" y="554244"/>
                  </a:lnTo>
                  <a:lnTo>
                    <a:pt x="874296" y="539756"/>
                  </a:lnTo>
                  <a:lnTo>
                    <a:pt x="911456" y="517537"/>
                  </a:lnTo>
                  <a:lnTo>
                    <a:pt x="944205" y="488521"/>
                  </a:lnTo>
                  <a:lnTo>
                    <a:pt x="972017" y="453641"/>
                  </a:lnTo>
                  <a:lnTo>
                    <a:pt x="994369" y="413830"/>
                  </a:lnTo>
                  <a:lnTo>
                    <a:pt x="1010738" y="370020"/>
                  </a:lnTo>
                  <a:lnTo>
                    <a:pt x="1020599" y="323145"/>
                  </a:lnTo>
                  <a:lnTo>
                    <a:pt x="1023428" y="274138"/>
                  </a:lnTo>
                  <a:lnTo>
                    <a:pt x="1018702" y="223931"/>
                  </a:lnTo>
                  <a:lnTo>
                    <a:pt x="1006481" y="175528"/>
                  </a:lnTo>
                  <a:lnTo>
                    <a:pt x="987702" y="131725"/>
                  </a:lnTo>
                  <a:lnTo>
                    <a:pt x="963154" y="93137"/>
                  </a:lnTo>
                  <a:lnTo>
                    <a:pt x="933628" y="60380"/>
                  </a:lnTo>
                  <a:lnTo>
                    <a:pt x="899913" y="34071"/>
                  </a:lnTo>
                  <a:lnTo>
                    <a:pt x="862800" y="14827"/>
                  </a:lnTo>
                  <a:lnTo>
                    <a:pt x="823078" y="3265"/>
                  </a:lnTo>
                  <a:lnTo>
                    <a:pt x="781537" y="0"/>
                  </a:lnTo>
                  <a:lnTo>
                    <a:pt x="738968" y="5648"/>
                  </a:lnTo>
                  <a:lnTo>
                    <a:pt x="190180" y="137816"/>
                  </a:lnTo>
                  <a:lnTo>
                    <a:pt x="149131" y="152305"/>
                  </a:lnTo>
                  <a:lnTo>
                    <a:pt x="111971" y="174523"/>
                  </a:lnTo>
                  <a:lnTo>
                    <a:pt x="79223" y="203539"/>
                  </a:lnTo>
                  <a:lnTo>
                    <a:pt x="51411" y="238419"/>
                  </a:lnTo>
                  <a:lnTo>
                    <a:pt x="29059" y="278230"/>
                  </a:lnTo>
                  <a:lnTo>
                    <a:pt x="12691" y="322040"/>
                  </a:lnTo>
                  <a:lnTo>
                    <a:pt x="2829" y="368915"/>
                  </a:lnTo>
                  <a:lnTo>
                    <a:pt x="0" y="417922"/>
                  </a:lnTo>
                  <a:lnTo>
                    <a:pt x="4724" y="468130"/>
                  </a:lnTo>
                  <a:lnTo>
                    <a:pt x="16946" y="516533"/>
                  </a:lnTo>
                  <a:lnTo>
                    <a:pt x="35725" y="560337"/>
                  </a:lnTo>
                  <a:lnTo>
                    <a:pt x="60273" y="598926"/>
                  </a:lnTo>
                  <a:lnTo>
                    <a:pt x="89799" y="631682"/>
                  </a:lnTo>
                  <a:lnTo>
                    <a:pt x="123514" y="657991"/>
                  </a:lnTo>
                  <a:lnTo>
                    <a:pt x="160627" y="677234"/>
                  </a:lnTo>
                  <a:lnTo>
                    <a:pt x="200349" y="688796"/>
                  </a:lnTo>
                  <a:lnTo>
                    <a:pt x="241889" y="692061"/>
                  </a:lnTo>
                  <a:lnTo>
                    <a:pt x="284458" y="686412"/>
                  </a:lnTo>
                  <a:close/>
                </a:path>
              </a:pathLst>
            </a:custGeom>
            <a:solidFill>
              <a:srgbClr val="FEE3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5469406" y="3803736"/>
              <a:ext cx="1023619" cy="692150"/>
            </a:xfrm>
            <a:custGeom>
              <a:avLst/>
              <a:gdLst/>
              <a:ahLst/>
              <a:cxnLst/>
              <a:rect l="l" t="t" r="r" b="b"/>
              <a:pathLst>
                <a:path w="1023619" h="692150">
                  <a:moveTo>
                    <a:pt x="1018702" y="223931"/>
                  </a:moveTo>
                  <a:lnTo>
                    <a:pt x="1006481" y="175528"/>
                  </a:lnTo>
                  <a:lnTo>
                    <a:pt x="987702" y="131725"/>
                  </a:lnTo>
                  <a:lnTo>
                    <a:pt x="963154" y="93137"/>
                  </a:lnTo>
                  <a:lnTo>
                    <a:pt x="933628" y="60380"/>
                  </a:lnTo>
                  <a:lnTo>
                    <a:pt x="899913" y="34071"/>
                  </a:lnTo>
                  <a:lnTo>
                    <a:pt x="862800" y="14827"/>
                  </a:lnTo>
                  <a:lnTo>
                    <a:pt x="823078" y="3265"/>
                  </a:lnTo>
                  <a:lnTo>
                    <a:pt x="781537" y="0"/>
                  </a:lnTo>
                  <a:lnTo>
                    <a:pt x="738968" y="5648"/>
                  </a:lnTo>
                  <a:lnTo>
                    <a:pt x="653220" y="26300"/>
                  </a:lnTo>
                  <a:lnTo>
                    <a:pt x="464574" y="71732"/>
                  </a:lnTo>
                  <a:lnTo>
                    <a:pt x="275928" y="117165"/>
                  </a:lnTo>
                  <a:lnTo>
                    <a:pt x="190180" y="137816"/>
                  </a:lnTo>
                  <a:lnTo>
                    <a:pt x="149131" y="152305"/>
                  </a:lnTo>
                  <a:lnTo>
                    <a:pt x="111971" y="174523"/>
                  </a:lnTo>
                  <a:lnTo>
                    <a:pt x="79223" y="203539"/>
                  </a:lnTo>
                  <a:lnTo>
                    <a:pt x="51411" y="238419"/>
                  </a:lnTo>
                  <a:lnTo>
                    <a:pt x="29059" y="278230"/>
                  </a:lnTo>
                  <a:lnTo>
                    <a:pt x="12691" y="322040"/>
                  </a:lnTo>
                  <a:lnTo>
                    <a:pt x="2829" y="368915"/>
                  </a:lnTo>
                  <a:lnTo>
                    <a:pt x="0" y="417922"/>
                  </a:lnTo>
                  <a:lnTo>
                    <a:pt x="4724" y="468130"/>
                  </a:lnTo>
                  <a:lnTo>
                    <a:pt x="16946" y="516533"/>
                  </a:lnTo>
                  <a:lnTo>
                    <a:pt x="35725" y="560337"/>
                  </a:lnTo>
                  <a:lnTo>
                    <a:pt x="60273" y="598926"/>
                  </a:lnTo>
                  <a:lnTo>
                    <a:pt x="89799" y="631682"/>
                  </a:lnTo>
                  <a:lnTo>
                    <a:pt x="123514" y="657991"/>
                  </a:lnTo>
                  <a:lnTo>
                    <a:pt x="160627" y="677234"/>
                  </a:lnTo>
                  <a:lnTo>
                    <a:pt x="200349" y="688796"/>
                  </a:lnTo>
                  <a:lnTo>
                    <a:pt x="241889" y="692061"/>
                  </a:lnTo>
                  <a:lnTo>
                    <a:pt x="284458" y="686412"/>
                  </a:lnTo>
                  <a:lnTo>
                    <a:pt x="370207" y="665761"/>
                  </a:lnTo>
                  <a:lnTo>
                    <a:pt x="558852" y="620328"/>
                  </a:lnTo>
                  <a:lnTo>
                    <a:pt x="747498" y="574896"/>
                  </a:lnTo>
                  <a:lnTo>
                    <a:pt x="833247" y="554244"/>
                  </a:lnTo>
                  <a:lnTo>
                    <a:pt x="874296" y="539756"/>
                  </a:lnTo>
                  <a:lnTo>
                    <a:pt x="911456" y="517537"/>
                  </a:lnTo>
                  <a:lnTo>
                    <a:pt x="944205" y="488521"/>
                  </a:lnTo>
                  <a:lnTo>
                    <a:pt x="972017" y="453641"/>
                  </a:lnTo>
                  <a:lnTo>
                    <a:pt x="994369" y="413830"/>
                  </a:lnTo>
                  <a:lnTo>
                    <a:pt x="1010738" y="370020"/>
                  </a:lnTo>
                  <a:lnTo>
                    <a:pt x="1020599" y="323145"/>
                  </a:lnTo>
                  <a:lnTo>
                    <a:pt x="1023428" y="274138"/>
                  </a:lnTo>
                  <a:lnTo>
                    <a:pt x="1018702" y="223931"/>
                  </a:lnTo>
                  <a:close/>
                </a:path>
              </a:pathLst>
            </a:custGeom>
            <a:ln w="368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5205324" y="3345393"/>
              <a:ext cx="1144270" cy="725805"/>
            </a:xfrm>
            <a:custGeom>
              <a:avLst/>
              <a:gdLst/>
              <a:ahLst/>
              <a:cxnLst/>
              <a:rect l="l" t="t" r="r" b="b"/>
              <a:pathLst>
                <a:path w="1144269" h="725804">
                  <a:moveTo>
                    <a:pt x="923517" y="592367"/>
                  </a:moveTo>
                  <a:lnTo>
                    <a:pt x="966774" y="579030"/>
                  </a:lnTo>
                  <a:lnTo>
                    <a:pt x="1006380" y="558904"/>
                  </a:lnTo>
                  <a:lnTo>
                    <a:pt x="1041892" y="532715"/>
                  </a:lnTo>
                  <a:lnTo>
                    <a:pt x="1072866" y="501187"/>
                  </a:lnTo>
                  <a:lnTo>
                    <a:pt x="1098860" y="465046"/>
                  </a:lnTo>
                  <a:lnTo>
                    <a:pt x="1119430" y="425016"/>
                  </a:lnTo>
                  <a:lnTo>
                    <a:pt x="1134133" y="381823"/>
                  </a:lnTo>
                  <a:lnTo>
                    <a:pt x="1142526" y="336192"/>
                  </a:lnTo>
                  <a:lnTo>
                    <a:pt x="1144165" y="288848"/>
                  </a:lnTo>
                  <a:lnTo>
                    <a:pt x="1138608" y="240516"/>
                  </a:lnTo>
                  <a:lnTo>
                    <a:pt x="1124143" y="188716"/>
                  </a:lnTo>
                  <a:lnTo>
                    <a:pt x="1102044" y="141804"/>
                  </a:lnTo>
                  <a:lnTo>
                    <a:pt x="1073236" y="100439"/>
                  </a:lnTo>
                  <a:lnTo>
                    <a:pt x="1038644" y="65283"/>
                  </a:lnTo>
                  <a:lnTo>
                    <a:pt x="999191" y="36995"/>
                  </a:lnTo>
                  <a:lnTo>
                    <a:pt x="955817" y="16248"/>
                  </a:lnTo>
                  <a:lnTo>
                    <a:pt x="909425" y="3697"/>
                  </a:lnTo>
                  <a:lnTo>
                    <a:pt x="860946" y="0"/>
                  </a:lnTo>
                  <a:lnTo>
                    <a:pt x="811313" y="5814"/>
                  </a:lnTo>
                  <a:lnTo>
                    <a:pt x="220686" y="133355"/>
                  </a:lnTo>
                  <a:lnTo>
                    <a:pt x="163885" y="152683"/>
                  </a:lnTo>
                  <a:lnTo>
                    <a:pt x="113806" y="183601"/>
                  </a:lnTo>
                  <a:lnTo>
                    <a:pt x="79812" y="214966"/>
                  </a:lnTo>
                  <a:lnTo>
                    <a:pt x="51149" y="251630"/>
                  </a:lnTo>
                  <a:lnTo>
                    <a:pt x="28327" y="292758"/>
                  </a:lnTo>
                  <a:lnTo>
                    <a:pt x="11856" y="337518"/>
                  </a:lnTo>
                  <a:lnTo>
                    <a:pt x="2243" y="385075"/>
                  </a:lnTo>
                  <a:lnTo>
                    <a:pt x="0" y="434597"/>
                  </a:lnTo>
                  <a:lnTo>
                    <a:pt x="5633" y="485249"/>
                  </a:lnTo>
                  <a:lnTo>
                    <a:pt x="17184" y="528882"/>
                  </a:lnTo>
                  <a:lnTo>
                    <a:pt x="34178" y="569180"/>
                  </a:lnTo>
                  <a:lnTo>
                    <a:pt x="56077" y="605757"/>
                  </a:lnTo>
                  <a:lnTo>
                    <a:pt x="82342" y="638231"/>
                  </a:lnTo>
                  <a:lnTo>
                    <a:pt x="121344" y="673022"/>
                  </a:lnTo>
                  <a:lnTo>
                    <a:pt x="165452" y="699688"/>
                  </a:lnTo>
                  <a:lnTo>
                    <a:pt x="213538" y="717421"/>
                  </a:lnTo>
                  <a:lnTo>
                    <a:pt x="264471" y="725412"/>
                  </a:lnTo>
                  <a:lnTo>
                    <a:pt x="281419" y="725776"/>
                  </a:lnTo>
                  <a:lnTo>
                    <a:pt x="298499" y="725006"/>
                  </a:lnTo>
                  <a:lnTo>
                    <a:pt x="315678" y="723074"/>
                  </a:lnTo>
                  <a:lnTo>
                    <a:pt x="332924" y="719956"/>
                  </a:lnTo>
                  <a:lnTo>
                    <a:pt x="923517" y="592367"/>
                  </a:lnTo>
                  <a:close/>
                </a:path>
              </a:pathLst>
            </a:custGeom>
            <a:solidFill>
              <a:srgbClr val="FEE3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5205324" y="3345393"/>
              <a:ext cx="1144270" cy="725805"/>
            </a:xfrm>
            <a:custGeom>
              <a:avLst/>
              <a:gdLst/>
              <a:ahLst/>
              <a:cxnLst/>
              <a:rect l="l" t="t" r="r" b="b"/>
              <a:pathLst>
                <a:path w="1144269" h="725804">
                  <a:moveTo>
                    <a:pt x="5633" y="485249"/>
                  </a:moveTo>
                  <a:lnTo>
                    <a:pt x="17184" y="528882"/>
                  </a:lnTo>
                  <a:lnTo>
                    <a:pt x="34178" y="569180"/>
                  </a:lnTo>
                  <a:lnTo>
                    <a:pt x="56077" y="605757"/>
                  </a:lnTo>
                  <a:lnTo>
                    <a:pt x="82342" y="638231"/>
                  </a:lnTo>
                  <a:lnTo>
                    <a:pt x="121344" y="673022"/>
                  </a:lnTo>
                  <a:lnTo>
                    <a:pt x="165452" y="699688"/>
                  </a:lnTo>
                  <a:lnTo>
                    <a:pt x="213538" y="717421"/>
                  </a:lnTo>
                  <a:lnTo>
                    <a:pt x="264471" y="725412"/>
                  </a:lnTo>
                  <a:lnTo>
                    <a:pt x="281419" y="725776"/>
                  </a:lnTo>
                  <a:lnTo>
                    <a:pt x="298499" y="725006"/>
                  </a:lnTo>
                  <a:lnTo>
                    <a:pt x="315678" y="723074"/>
                  </a:lnTo>
                  <a:lnTo>
                    <a:pt x="332924" y="719956"/>
                  </a:lnTo>
                  <a:lnTo>
                    <a:pt x="379292" y="709941"/>
                  </a:lnTo>
                  <a:lnTo>
                    <a:pt x="481299" y="687907"/>
                  </a:lnTo>
                  <a:lnTo>
                    <a:pt x="583307" y="665873"/>
                  </a:lnTo>
                  <a:lnTo>
                    <a:pt x="629674" y="655858"/>
                  </a:lnTo>
                  <a:lnTo>
                    <a:pt x="675587" y="645937"/>
                  </a:lnTo>
                  <a:lnTo>
                    <a:pt x="776596" y="624112"/>
                  </a:lnTo>
                  <a:lnTo>
                    <a:pt x="877604" y="602287"/>
                  </a:lnTo>
                  <a:lnTo>
                    <a:pt x="923517" y="592367"/>
                  </a:lnTo>
                  <a:lnTo>
                    <a:pt x="966774" y="579030"/>
                  </a:lnTo>
                  <a:lnTo>
                    <a:pt x="1006380" y="558904"/>
                  </a:lnTo>
                  <a:lnTo>
                    <a:pt x="1041892" y="532715"/>
                  </a:lnTo>
                  <a:lnTo>
                    <a:pt x="1072866" y="501187"/>
                  </a:lnTo>
                  <a:lnTo>
                    <a:pt x="1098860" y="465046"/>
                  </a:lnTo>
                  <a:lnTo>
                    <a:pt x="1119430" y="425016"/>
                  </a:lnTo>
                  <a:lnTo>
                    <a:pt x="1134133" y="381823"/>
                  </a:lnTo>
                  <a:lnTo>
                    <a:pt x="1142526" y="336192"/>
                  </a:lnTo>
                  <a:lnTo>
                    <a:pt x="1144165" y="288848"/>
                  </a:lnTo>
                  <a:lnTo>
                    <a:pt x="1138608" y="240516"/>
                  </a:lnTo>
                  <a:lnTo>
                    <a:pt x="1124143" y="188716"/>
                  </a:lnTo>
                  <a:lnTo>
                    <a:pt x="1102044" y="141804"/>
                  </a:lnTo>
                  <a:lnTo>
                    <a:pt x="1073236" y="100439"/>
                  </a:lnTo>
                  <a:lnTo>
                    <a:pt x="1038644" y="65283"/>
                  </a:lnTo>
                  <a:lnTo>
                    <a:pt x="999191" y="36995"/>
                  </a:lnTo>
                  <a:lnTo>
                    <a:pt x="955817" y="16248"/>
                  </a:lnTo>
                  <a:lnTo>
                    <a:pt x="909425" y="3697"/>
                  </a:lnTo>
                  <a:lnTo>
                    <a:pt x="860946" y="0"/>
                  </a:lnTo>
                  <a:lnTo>
                    <a:pt x="811313" y="5814"/>
                  </a:lnTo>
                  <a:lnTo>
                    <a:pt x="722816" y="24922"/>
                  </a:lnTo>
                  <a:lnTo>
                    <a:pt x="661974" y="38059"/>
                  </a:lnTo>
                  <a:lnTo>
                    <a:pt x="597886" y="51899"/>
                  </a:lnTo>
                  <a:lnTo>
                    <a:pt x="517735" y="69209"/>
                  </a:lnTo>
                  <a:lnTo>
                    <a:pt x="437583" y="86520"/>
                  </a:lnTo>
                  <a:lnTo>
                    <a:pt x="401151" y="94389"/>
                  </a:lnTo>
                  <a:lnTo>
                    <a:pt x="372953" y="100477"/>
                  </a:lnTo>
                  <a:lnTo>
                    <a:pt x="310918" y="113872"/>
                  </a:lnTo>
                  <a:lnTo>
                    <a:pt x="248884" y="127267"/>
                  </a:lnTo>
                  <a:lnTo>
                    <a:pt x="220686" y="133355"/>
                  </a:lnTo>
                  <a:lnTo>
                    <a:pt x="191511" y="141464"/>
                  </a:lnTo>
                  <a:lnTo>
                    <a:pt x="137940" y="166800"/>
                  </a:lnTo>
                  <a:lnTo>
                    <a:pt x="79812" y="214966"/>
                  </a:lnTo>
                  <a:lnTo>
                    <a:pt x="51149" y="251630"/>
                  </a:lnTo>
                  <a:lnTo>
                    <a:pt x="28327" y="292758"/>
                  </a:lnTo>
                  <a:lnTo>
                    <a:pt x="11856" y="337518"/>
                  </a:lnTo>
                  <a:lnTo>
                    <a:pt x="2243" y="385075"/>
                  </a:lnTo>
                  <a:lnTo>
                    <a:pt x="0" y="434597"/>
                  </a:lnTo>
                  <a:lnTo>
                    <a:pt x="5633" y="485249"/>
                  </a:lnTo>
                  <a:close/>
                </a:path>
              </a:pathLst>
            </a:custGeom>
            <a:ln w="368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4863723" y="2117191"/>
              <a:ext cx="2235200" cy="725170"/>
            </a:xfrm>
            <a:custGeom>
              <a:avLst/>
              <a:gdLst/>
              <a:ahLst/>
              <a:cxnLst/>
              <a:rect l="l" t="t" r="r" b="b"/>
              <a:pathLst>
                <a:path w="2235200" h="725169">
                  <a:moveTo>
                    <a:pt x="1108411" y="724994"/>
                  </a:moveTo>
                  <a:lnTo>
                    <a:pt x="2234987" y="350503"/>
                  </a:lnTo>
                  <a:lnTo>
                    <a:pt x="2164669" y="306587"/>
                  </a:lnTo>
                  <a:lnTo>
                    <a:pt x="1990150" y="205942"/>
                  </a:lnTo>
                  <a:lnTo>
                    <a:pt x="1766075" y="95222"/>
                  </a:lnTo>
                  <a:lnTo>
                    <a:pt x="1547094" y="21081"/>
                  </a:lnTo>
                  <a:lnTo>
                    <a:pt x="1486358" y="10991"/>
                  </a:lnTo>
                  <a:lnTo>
                    <a:pt x="1426114" y="4318"/>
                  </a:lnTo>
                  <a:lnTo>
                    <a:pt x="1366488" y="755"/>
                  </a:lnTo>
                  <a:lnTo>
                    <a:pt x="1307604" y="0"/>
                  </a:lnTo>
                  <a:lnTo>
                    <a:pt x="1249587" y="1746"/>
                  </a:lnTo>
                  <a:lnTo>
                    <a:pt x="1192562" y="5689"/>
                  </a:lnTo>
                  <a:lnTo>
                    <a:pt x="1136654" y="11525"/>
                  </a:lnTo>
                  <a:lnTo>
                    <a:pt x="1081989" y="18949"/>
                  </a:lnTo>
                  <a:lnTo>
                    <a:pt x="1028690" y="27656"/>
                  </a:lnTo>
                  <a:lnTo>
                    <a:pt x="976884" y="37342"/>
                  </a:lnTo>
                  <a:lnTo>
                    <a:pt x="926695" y="47703"/>
                  </a:lnTo>
                  <a:lnTo>
                    <a:pt x="878248" y="58432"/>
                  </a:lnTo>
                  <a:lnTo>
                    <a:pt x="831668" y="69227"/>
                  </a:lnTo>
                  <a:lnTo>
                    <a:pt x="744609" y="89792"/>
                  </a:lnTo>
                  <a:lnTo>
                    <a:pt x="704380" y="98953"/>
                  </a:lnTo>
                  <a:lnTo>
                    <a:pt x="666518" y="106960"/>
                  </a:lnTo>
                  <a:lnTo>
                    <a:pt x="598394" y="118296"/>
                  </a:lnTo>
                  <a:lnTo>
                    <a:pt x="541238" y="121360"/>
                  </a:lnTo>
                  <a:lnTo>
                    <a:pt x="469688" y="121776"/>
                  </a:lnTo>
                  <a:lnTo>
                    <a:pt x="403927" y="124773"/>
                  </a:lnTo>
                  <a:lnTo>
                    <a:pt x="343788" y="130354"/>
                  </a:lnTo>
                  <a:lnTo>
                    <a:pt x="289102" y="138516"/>
                  </a:lnTo>
                  <a:lnTo>
                    <a:pt x="239701" y="149261"/>
                  </a:lnTo>
                  <a:lnTo>
                    <a:pt x="195414" y="162589"/>
                  </a:lnTo>
                  <a:lnTo>
                    <a:pt x="156075" y="178499"/>
                  </a:lnTo>
                  <a:lnTo>
                    <a:pt x="121514" y="196992"/>
                  </a:lnTo>
                  <a:lnTo>
                    <a:pt x="66050" y="241727"/>
                  </a:lnTo>
                  <a:lnTo>
                    <a:pt x="27675" y="296794"/>
                  </a:lnTo>
                  <a:lnTo>
                    <a:pt x="2592" y="375882"/>
                  </a:lnTo>
                  <a:lnTo>
                    <a:pt x="0" y="420532"/>
                  </a:lnTo>
                  <a:lnTo>
                    <a:pt x="5877" y="462082"/>
                  </a:lnTo>
                  <a:lnTo>
                    <a:pt x="19402" y="500462"/>
                  </a:lnTo>
                  <a:lnTo>
                    <a:pt x="39754" y="535602"/>
                  </a:lnTo>
                  <a:lnTo>
                    <a:pt x="66114" y="567432"/>
                  </a:lnTo>
                  <a:lnTo>
                    <a:pt x="97659" y="595880"/>
                  </a:lnTo>
                  <a:lnTo>
                    <a:pt x="133569" y="620877"/>
                  </a:lnTo>
                  <a:lnTo>
                    <a:pt x="173024" y="642353"/>
                  </a:lnTo>
                  <a:lnTo>
                    <a:pt x="215201" y="660237"/>
                  </a:lnTo>
                  <a:lnTo>
                    <a:pt x="259282" y="674459"/>
                  </a:lnTo>
                  <a:lnTo>
                    <a:pt x="304444" y="684948"/>
                  </a:lnTo>
                  <a:lnTo>
                    <a:pt x="349867" y="691635"/>
                  </a:lnTo>
                  <a:lnTo>
                    <a:pt x="394730" y="694448"/>
                  </a:lnTo>
                  <a:lnTo>
                    <a:pt x="450314" y="691884"/>
                  </a:lnTo>
                  <a:lnTo>
                    <a:pt x="506707" y="689570"/>
                  </a:lnTo>
                  <a:lnTo>
                    <a:pt x="563530" y="687626"/>
                  </a:lnTo>
                  <a:lnTo>
                    <a:pt x="620403" y="686171"/>
                  </a:lnTo>
                  <a:lnTo>
                    <a:pt x="676948" y="685326"/>
                  </a:lnTo>
                  <a:lnTo>
                    <a:pt x="732784" y="685212"/>
                  </a:lnTo>
                  <a:lnTo>
                    <a:pt x="787531" y="685948"/>
                  </a:lnTo>
                  <a:lnTo>
                    <a:pt x="840811" y="687654"/>
                  </a:lnTo>
                  <a:lnTo>
                    <a:pt x="892243" y="690450"/>
                  </a:lnTo>
                  <a:lnTo>
                    <a:pt x="941449" y="694457"/>
                  </a:lnTo>
                  <a:lnTo>
                    <a:pt x="988048" y="699795"/>
                  </a:lnTo>
                  <a:lnTo>
                    <a:pt x="1031661" y="706584"/>
                  </a:lnTo>
                  <a:lnTo>
                    <a:pt x="1071908" y="714944"/>
                  </a:lnTo>
                  <a:lnTo>
                    <a:pt x="1108411" y="724994"/>
                  </a:lnTo>
                  <a:close/>
                </a:path>
              </a:pathLst>
            </a:custGeom>
            <a:solidFill>
              <a:srgbClr val="FEE3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4863723" y="2117191"/>
              <a:ext cx="2235200" cy="725170"/>
            </a:xfrm>
            <a:custGeom>
              <a:avLst/>
              <a:gdLst/>
              <a:ahLst/>
              <a:cxnLst/>
              <a:rect l="l" t="t" r="r" b="b"/>
              <a:pathLst>
                <a:path w="2235200" h="725169">
                  <a:moveTo>
                    <a:pt x="2234987" y="350503"/>
                  </a:moveTo>
                  <a:lnTo>
                    <a:pt x="2164669" y="306587"/>
                  </a:lnTo>
                  <a:lnTo>
                    <a:pt x="1990150" y="205942"/>
                  </a:lnTo>
                  <a:lnTo>
                    <a:pt x="1766075" y="95222"/>
                  </a:lnTo>
                  <a:lnTo>
                    <a:pt x="1547094" y="21081"/>
                  </a:lnTo>
                  <a:lnTo>
                    <a:pt x="1486358" y="10991"/>
                  </a:lnTo>
                  <a:lnTo>
                    <a:pt x="1426114" y="4318"/>
                  </a:lnTo>
                  <a:lnTo>
                    <a:pt x="1366488" y="755"/>
                  </a:lnTo>
                  <a:lnTo>
                    <a:pt x="1307604" y="0"/>
                  </a:lnTo>
                  <a:lnTo>
                    <a:pt x="1249587" y="1746"/>
                  </a:lnTo>
                  <a:lnTo>
                    <a:pt x="1192562" y="5689"/>
                  </a:lnTo>
                  <a:lnTo>
                    <a:pt x="1136654" y="11525"/>
                  </a:lnTo>
                  <a:lnTo>
                    <a:pt x="1081989" y="18949"/>
                  </a:lnTo>
                  <a:lnTo>
                    <a:pt x="1028690" y="27656"/>
                  </a:lnTo>
                  <a:lnTo>
                    <a:pt x="976884" y="37342"/>
                  </a:lnTo>
                  <a:lnTo>
                    <a:pt x="926695" y="47703"/>
                  </a:lnTo>
                  <a:lnTo>
                    <a:pt x="878248" y="58432"/>
                  </a:lnTo>
                  <a:lnTo>
                    <a:pt x="831668" y="69227"/>
                  </a:lnTo>
                  <a:lnTo>
                    <a:pt x="787080" y="79782"/>
                  </a:lnTo>
                  <a:lnTo>
                    <a:pt x="744609" y="89792"/>
                  </a:lnTo>
                  <a:lnTo>
                    <a:pt x="704380" y="98953"/>
                  </a:lnTo>
                  <a:lnTo>
                    <a:pt x="666518" y="106960"/>
                  </a:lnTo>
                  <a:lnTo>
                    <a:pt x="598394" y="118296"/>
                  </a:lnTo>
                  <a:lnTo>
                    <a:pt x="541238" y="121360"/>
                  </a:lnTo>
                  <a:lnTo>
                    <a:pt x="469688" y="121776"/>
                  </a:lnTo>
                  <a:lnTo>
                    <a:pt x="403927" y="124773"/>
                  </a:lnTo>
                  <a:lnTo>
                    <a:pt x="343788" y="130354"/>
                  </a:lnTo>
                  <a:lnTo>
                    <a:pt x="289102" y="138516"/>
                  </a:lnTo>
                  <a:lnTo>
                    <a:pt x="239701" y="149261"/>
                  </a:lnTo>
                  <a:lnTo>
                    <a:pt x="195414" y="162589"/>
                  </a:lnTo>
                  <a:lnTo>
                    <a:pt x="156075" y="178499"/>
                  </a:lnTo>
                  <a:lnTo>
                    <a:pt x="121514" y="196992"/>
                  </a:lnTo>
                  <a:lnTo>
                    <a:pt x="66050" y="241727"/>
                  </a:lnTo>
                  <a:lnTo>
                    <a:pt x="27675" y="296794"/>
                  </a:lnTo>
                  <a:lnTo>
                    <a:pt x="2592" y="375882"/>
                  </a:lnTo>
                  <a:lnTo>
                    <a:pt x="0" y="420532"/>
                  </a:lnTo>
                  <a:lnTo>
                    <a:pt x="5877" y="462082"/>
                  </a:lnTo>
                  <a:lnTo>
                    <a:pt x="19402" y="500462"/>
                  </a:lnTo>
                  <a:lnTo>
                    <a:pt x="39754" y="535602"/>
                  </a:lnTo>
                  <a:lnTo>
                    <a:pt x="66114" y="567432"/>
                  </a:lnTo>
                  <a:lnTo>
                    <a:pt x="97659" y="595880"/>
                  </a:lnTo>
                  <a:lnTo>
                    <a:pt x="133569" y="620877"/>
                  </a:lnTo>
                  <a:lnTo>
                    <a:pt x="173024" y="642353"/>
                  </a:lnTo>
                  <a:lnTo>
                    <a:pt x="215201" y="660237"/>
                  </a:lnTo>
                  <a:lnTo>
                    <a:pt x="259282" y="674459"/>
                  </a:lnTo>
                  <a:lnTo>
                    <a:pt x="304444" y="684948"/>
                  </a:lnTo>
                  <a:lnTo>
                    <a:pt x="349867" y="691635"/>
                  </a:lnTo>
                  <a:lnTo>
                    <a:pt x="394730" y="694448"/>
                  </a:lnTo>
                  <a:lnTo>
                    <a:pt x="450314" y="691884"/>
                  </a:lnTo>
                  <a:lnTo>
                    <a:pt x="506707" y="689570"/>
                  </a:lnTo>
                  <a:lnTo>
                    <a:pt x="563530" y="687626"/>
                  </a:lnTo>
                  <a:lnTo>
                    <a:pt x="620403" y="686171"/>
                  </a:lnTo>
                  <a:lnTo>
                    <a:pt x="676948" y="685326"/>
                  </a:lnTo>
                  <a:lnTo>
                    <a:pt x="732784" y="685212"/>
                  </a:lnTo>
                  <a:lnTo>
                    <a:pt x="787531" y="685948"/>
                  </a:lnTo>
                  <a:lnTo>
                    <a:pt x="840811" y="687654"/>
                  </a:lnTo>
                  <a:lnTo>
                    <a:pt x="892243" y="690450"/>
                  </a:lnTo>
                  <a:lnTo>
                    <a:pt x="941449" y="694457"/>
                  </a:lnTo>
                  <a:lnTo>
                    <a:pt x="988048" y="699795"/>
                  </a:lnTo>
                  <a:lnTo>
                    <a:pt x="1031661" y="706584"/>
                  </a:lnTo>
                  <a:lnTo>
                    <a:pt x="1071908" y="714944"/>
                  </a:lnTo>
                  <a:lnTo>
                    <a:pt x="1108411" y="724994"/>
                  </a:lnTo>
                </a:path>
              </a:pathLst>
            </a:custGeom>
            <a:ln w="368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5132719" y="2751263"/>
              <a:ext cx="1144905" cy="758825"/>
            </a:xfrm>
            <a:custGeom>
              <a:avLst/>
              <a:gdLst/>
              <a:ahLst/>
              <a:cxnLst/>
              <a:rect l="l" t="t" r="r" b="b"/>
              <a:pathLst>
                <a:path w="1144905" h="758825">
                  <a:moveTo>
                    <a:pt x="923325" y="618011"/>
                  </a:moveTo>
                  <a:lnTo>
                    <a:pt x="966611" y="603990"/>
                  </a:lnTo>
                  <a:lnTo>
                    <a:pt x="1006258" y="582894"/>
                  </a:lnTo>
                  <a:lnTo>
                    <a:pt x="1041820" y="555479"/>
                  </a:lnTo>
                  <a:lnTo>
                    <a:pt x="1072854" y="522505"/>
                  </a:lnTo>
                  <a:lnTo>
                    <a:pt x="1098914" y="484728"/>
                  </a:lnTo>
                  <a:lnTo>
                    <a:pt x="1119557" y="442906"/>
                  </a:lnTo>
                  <a:lnTo>
                    <a:pt x="1134337" y="397798"/>
                  </a:lnTo>
                  <a:lnTo>
                    <a:pt x="1142811" y="350160"/>
                  </a:lnTo>
                  <a:lnTo>
                    <a:pt x="1144534" y="300751"/>
                  </a:lnTo>
                  <a:lnTo>
                    <a:pt x="1139062" y="250328"/>
                  </a:lnTo>
                  <a:lnTo>
                    <a:pt x="1124689" y="196307"/>
                  </a:lnTo>
                  <a:lnTo>
                    <a:pt x="1102674" y="147404"/>
                  </a:lnTo>
                  <a:lnTo>
                    <a:pt x="1073938" y="104307"/>
                  </a:lnTo>
                  <a:lnTo>
                    <a:pt x="1039406" y="67702"/>
                  </a:lnTo>
                  <a:lnTo>
                    <a:pt x="1000001" y="38278"/>
                  </a:lnTo>
                  <a:lnTo>
                    <a:pt x="956655" y="16731"/>
                  </a:lnTo>
                  <a:lnTo>
                    <a:pt x="910277" y="3743"/>
                  </a:lnTo>
                  <a:lnTo>
                    <a:pt x="861799" y="0"/>
                  </a:lnTo>
                  <a:lnTo>
                    <a:pt x="812153" y="6186"/>
                  </a:lnTo>
                  <a:lnTo>
                    <a:pt x="221245" y="140692"/>
                  </a:lnTo>
                  <a:lnTo>
                    <a:pt x="164401" y="160996"/>
                  </a:lnTo>
                  <a:lnTo>
                    <a:pt x="114261" y="193380"/>
                  </a:lnTo>
                  <a:lnTo>
                    <a:pt x="80209" y="226191"/>
                  </a:lnTo>
                  <a:lnTo>
                    <a:pt x="51478" y="264518"/>
                  </a:lnTo>
                  <a:lnTo>
                    <a:pt x="28581" y="307490"/>
                  </a:lnTo>
                  <a:lnTo>
                    <a:pt x="12029" y="354237"/>
                  </a:lnTo>
                  <a:lnTo>
                    <a:pt x="2331" y="403887"/>
                  </a:lnTo>
                  <a:lnTo>
                    <a:pt x="0" y="455569"/>
                  </a:lnTo>
                  <a:lnTo>
                    <a:pt x="5545" y="508413"/>
                  </a:lnTo>
                  <a:lnTo>
                    <a:pt x="17020" y="553919"/>
                  </a:lnTo>
                  <a:lnTo>
                    <a:pt x="33945" y="595932"/>
                  </a:lnTo>
                  <a:lnTo>
                    <a:pt x="55781" y="634052"/>
                  </a:lnTo>
                  <a:lnTo>
                    <a:pt x="81990" y="667877"/>
                  </a:lnTo>
                  <a:lnTo>
                    <a:pt x="120936" y="704090"/>
                  </a:lnTo>
                  <a:lnTo>
                    <a:pt x="165004" y="731812"/>
                  </a:lnTo>
                  <a:lnTo>
                    <a:pt x="213064" y="750201"/>
                  </a:lnTo>
                  <a:lnTo>
                    <a:pt x="263987" y="758415"/>
                  </a:lnTo>
                  <a:lnTo>
                    <a:pt x="280936" y="758757"/>
                  </a:lnTo>
                  <a:lnTo>
                    <a:pt x="298018" y="757913"/>
                  </a:lnTo>
                  <a:lnTo>
                    <a:pt x="315202" y="755855"/>
                  </a:lnTo>
                  <a:lnTo>
                    <a:pt x="332454" y="752559"/>
                  </a:lnTo>
                  <a:lnTo>
                    <a:pt x="923325" y="618011"/>
                  </a:lnTo>
                  <a:close/>
                </a:path>
              </a:pathLst>
            </a:custGeom>
            <a:solidFill>
              <a:srgbClr val="FEE3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5132719" y="2751263"/>
              <a:ext cx="1144905" cy="758825"/>
            </a:xfrm>
            <a:custGeom>
              <a:avLst/>
              <a:gdLst/>
              <a:ahLst/>
              <a:cxnLst/>
              <a:rect l="l" t="t" r="r" b="b"/>
              <a:pathLst>
                <a:path w="1144905" h="758825">
                  <a:moveTo>
                    <a:pt x="5545" y="508413"/>
                  </a:moveTo>
                  <a:lnTo>
                    <a:pt x="17020" y="553919"/>
                  </a:lnTo>
                  <a:lnTo>
                    <a:pt x="33945" y="595932"/>
                  </a:lnTo>
                  <a:lnTo>
                    <a:pt x="55781" y="634052"/>
                  </a:lnTo>
                  <a:lnTo>
                    <a:pt x="81990" y="667877"/>
                  </a:lnTo>
                  <a:lnTo>
                    <a:pt x="120936" y="704090"/>
                  </a:lnTo>
                  <a:lnTo>
                    <a:pt x="165004" y="731812"/>
                  </a:lnTo>
                  <a:lnTo>
                    <a:pt x="213064" y="750201"/>
                  </a:lnTo>
                  <a:lnTo>
                    <a:pt x="263987" y="758415"/>
                  </a:lnTo>
                  <a:lnTo>
                    <a:pt x="280936" y="758757"/>
                  </a:lnTo>
                  <a:lnTo>
                    <a:pt x="298018" y="757913"/>
                  </a:lnTo>
                  <a:lnTo>
                    <a:pt x="378845" y="741997"/>
                  </a:lnTo>
                  <a:lnTo>
                    <a:pt x="480903" y="718761"/>
                  </a:lnTo>
                  <a:lnTo>
                    <a:pt x="582961" y="695525"/>
                  </a:lnTo>
                  <a:lnTo>
                    <a:pt x="629351" y="684963"/>
                  </a:lnTo>
                  <a:lnTo>
                    <a:pt x="675284" y="674501"/>
                  </a:lnTo>
                  <a:lnTo>
                    <a:pt x="776338" y="651487"/>
                  </a:lnTo>
                  <a:lnTo>
                    <a:pt x="877391" y="628472"/>
                  </a:lnTo>
                  <a:lnTo>
                    <a:pt x="923325" y="618011"/>
                  </a:lnTo>
                  <a:lnTo>
                    <a:pt x="966611" y="603990"/>
                  </a:lnTo>
                  <a:lnTo>
                    <a:pt x="1006258" y="582894"/>
                  </a:lnTo>
                  <a:lnTo>
                    <a:pt x="1041820" y="555479"/>
                  </a:lnTo>
                  <a:lnTo>
                    <a:pt x="1072854" y="522505"/>
                  </a:lnTo>
                  <a:lnTo>
                    <a:pt x="1098914" y="484728"/>
                  </a:lnTo>
                  <a:lnTo>
                    <a:pt x="1119557" y="442906"/>
                  </a:lnTo>
                  <a:lnTo>
                    <a:pt x="1134337" y="397798"/>
                  </a:lnTo>
                  <a:lnTo>
                    <a:pt x="1142811" y="350160"/>
                  </a:lnTo>
                  <a:lnTo>
                    <a:pt x="1144534" y="300751"/>
                  </a:lnTo>
                  <a:lnTo>
                    <a:pt x="1139062" y="250328"/>
                  </a:lnTo>
                  <a:lnTo>
                    <a:pt x="1124689" y="196307"/>
                  </a:lnTo>
                  <a:lnTo>
                    <a:pt x="1102674" y="147404"/>
                  </a:lnTo>
                  <a:lnTo>
                    <a:pt x="1073938" y="104307"/>
                  </a:lnTo>
                  <a:lnTo>
                    <a:pt x="1039406" y="67702"/>
                  </a:lnTo>
                  <a:lnTo>
                    <a:pt x="1000001" y="38278"/>
                  </a:lnTo>
                  <a:lnTo>
                    <a:pt x="956655" y="16731"/>
                  </a:lnTo>
                  <a:lnTo>
                    <a:pt x="910277" y="3743"/>
                  </a:lnTo>
                  <a:lnTo>
                    <a:pt x="861799" y="0"/>
                  </a:lnTo>
                  <a:lnTo>
                    <a:pt x="812153" y="6186"/>
                  </a:lnTo>
                  <a:lnTo>
                    <a:pt x="784484" y="12484"/>
                  </a:lnTo>
                  <a:lnTo>
                    <a:pt x="723612" y="26339"/>
                  </a:lnTo>
                  <a:lnTo>
                    <a:pt x="662740" y="40193"/>
                  </a:lnTo>
                  <a:lnTo>
                    <a:pt x="635071" y="46491"/>
                  </a:lnTo>
                  <a:lnTo>
                    <a:pt x="598621" y="54789"/>
                  </a:lnTo>
                  <a:lnTo>
                    <a:pt x="518432" y="73045"/>
                  </a:lnTo>
                  <a:lnTo>
                    <a:pt x="438243" y="91302"/>
                  </a:lnTo>
                  <a:lnTo>
                    <a:pt x="401793" y="99600"/>
                  </a:lnTo>
                  <a:lnTo>
                    <a:pt x="373582" y="106021"/>
                  </a:lnTo>
                  <a:lnTo>
                    <a:pt x="311519" y="120146"/>
                  </a:lnTo>
                  <a:lnTo>
                    <a:pt x="249455" y="134272"/>
                  </a:lnTo>
                  <a:lnTo>
                    <a:pt x="192051" y="149223"/>
                  </a:lnTo>
                  <a:lnTo>
                    <a:pt x="138428" y="175788"/>
                  </a:lnTo>
                  <a:lnTo>
                    <a:pt x="80209" y="226191"/>
                  </a:lnTo>
                  <a:lnTo>
                    <a:pt x="51478" y="264518"/>
                  </a:lnTo>
                  <a:lnTo>
                    <a:pt x="28581" y="307490"/>
                  </a:lnTo>
                  <a:lnTo>
                    <a:pt x="12029" y="354237"/>
                  </a:lnTo>
                  <a:lnTo>
                    <a:pt x="2331" y="403887"/>
                  </a:lnTo>
                  <a:lnTo>
                    <a:pt x="0" y="455569"/>
                  </a:lnTo>
                  <a:lnTo>
                    <a:pt x="5545" y="508413"/>
                  </a:lnTo>
                  <a:close/>
                </a:path>
              </a:pathLst>
            </a:custGeom>
            <a:ln w="368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xfrm>
            <a:off x="3040520" y="2160413"/>
            <a:ext cx="11798935" cy="1518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800" spc="2900" b="0">
                <a:latin typeface="Arial MT"/>
                <a:cs typeface="Arial MT"/>
              </a:rPr>
              <a:t>TEAM</a:t>
            </a:r>
            <a:r>
              <a:rPr dirty="0" sz="9800" spc="-355" b="0">
                <a:latin typeface="Arial MT"/>
                <a:cs typeface="Arial MT"/>
              </a:rPr>
              <a:t> </a:t>
            </a:r>
            <a:r>
              <a:rPr dirty="0" sz="9800" spc="2665" b="0">
                <a:latin typeface="Arial MT"/>
                <a:cs typeface="Arial MT"/>
              </a:rPr>
              <a:t>MATRIx</a:t>
            </a:r>
            <a:endParaRPr sz="9800">
              <a:latin typeface="Arial MT"/>
              <a:cs typeface="Arial MT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3672047" y="5429884"/>
            <a:ext cx="219075" cy="2990850"/>
            <a:chOff x="3672047" y="5429884"/>
            <a:chExt cx="219075" cy="2990850"/>
          </a:xfrm>
        </p:grpSpPr>
        <p:pic>
          <p:nvPicPr>
            <p:cNvPr id="49" name="object 4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72047" y="5429884"/>
              <a:ext cx="219075" cy="21907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72047" y="6353809"/>
              <a:ext cx="219075" cy="21907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72047" y="7277734"/>
              <a:ext cx="219075" cy="21907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72047" y="8201659"/>
              <a:ext cx="219075" cy="219074"/>
            </a:xfrm>
            <a:prstGeom prst="rect">
              <a:avLst/>
            </a:prstGeom>
          </p:spPr>
        </p:pic>
      </p:grpSp>
      <p:pic>
        <p:nvPicPr>
          <p:cNvPr id="53" name="object 5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72047" y="9125584"/>
            <a:ext cx="219075" cy="219074"/>
          </a:xfrm>
          <a:prstGeom prst="rect">
            <a:avLst/>
          </a:prstGeom>
        </p:spPr>
      </p:pic>
      <p:sp>
        <p:nvSpPr>
          <p:cNvPr id="54" name="object 54"/>
          <p:cNvSpPr txBox="1"/>
          <p:nvPr/>
        </p:nvSpPr>
        <p:spPr>
          <a:xfrm>
            <a:off x="4162833" y="4949183"/>
            <a:ext cx="5637530" cy="4645025"/>
          </a:xfrm>
          <a:prstGeom prst="rect">
            <a:avLst/>
          </a:prstGeom>
        </p:spPr>
        <p:txBody>
          <a:bodyPr wrap="square" lIns="0" tIns="144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35"/>
              </a:spcBef>
            </a:pPr>
            <a:r>
              <a:rPr dirty="0" sz="5200" spc="-40">
                <a:solidFill>
                  <a:srgbClr val="FFFFFF"/>
                </a:solidFill>
                <a:latin typeface="Cambria"/>
                <a:cs typeface="Cambria"/>
              </a:rPr>
              <a:t>Donna</a:t>
            </a:r>
            <a:r>
              <a:rPr dirty="0" sz="5200" spc="-15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5200" spc="-55">
                <a:solidFill>
                  <a:srgbClr val="FFFFFF"/>
                </a:solidFill>
                <a:latin typeface="Cambria"/>
                <a:cs typeface="Cambria"/>
              </a:rPr>
              <a:t>R</a:t>
            </a:r>
            <a:endParaRPr sz="5200">
              <a:latin typeface="Cambria"/>
              <a:cs typeface="Cambria"/>
            </a:endParaRPr>
          </a:p>
          <a:p>
            <a:pPr marL="12700" marR="5080">
              <a:lnSpc>
                <a:spcPct val="116599"/>
              </a:lnSpc>
            </a:pPr>
            <a:r>
              <a:rPr dirty="0" sz="5200" spc="5">
                <a:solidFill>
                  <a:srgbClr val="FFFFFF"/>
                </a:solidFill>
                <a:latin typeface="Cambria"/>
                <a:cs typeface="Cambria"/>
              </a:rPr>
              <a:t>Sri</a:t>
            </a:r>
            <a:r>
              <a:rPr dirty="0" sz="5200" spc="-15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5200" spc="-95">
                <a:solidFill>
                  <a:srgbClr val="FFFFFF"/>
                </a:solidFill>
                <a:latin typeface="Cambria"/>
                <a:cs typeface="Cambria"/>
              </a:rPr>
              <a:t>Vijayalakshmi</a:t>
            </a:r>
            <a:r>
              <a:rPr dirty="0" sz="5200" spc="-15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5200" spc="-229">
                <a:solidFill>
                  <a:srgbClr val="FFFFFF"/>
                </a:solidFill>
                <a:latin typeface="Cambria"/>
                <a:cs typeface="Cambria"/>
              </a:rPr>
              <a:t>AT </a:t>
            </a:r>
            <a:r>
              <a:rPr dirty="0" sz="5200" spc="-113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5200" spc="-110">
                <a:solidFill>
                  <a:srgbClr val="FFFFFF"/>
                </a:solidFill>
                <a:latin typeface="Cambria"/>
                <a:cs typeface="Cambria"/>
              </a:rPr>
              <a:t>Prasanna</a:t>
            </a:r>
            <a:endParaRPr sz="5200">
              <a:latin typeface="Cambria"/>
              <a:cs typeface="Cambria"/>
            </a:endParaRPr>
          </a:p>
          <a:p>
            <a:pPr marL="12700" marR="2681605">
              <a:lnSpc>
                <a:spcPct val="116599"/>
              </a:lnSpc>
            </a:pPr>
            <a:r>
              <a:rPr dirty="0" sz="5200" spc="-21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dirty="0" sz="5200" spc="-100">
                <a:solidFill>
                  <a:srgbClr val="FFFFFF"/>
                </a:solidFill>
                <a:latin typeface="Cambria"/>
                <a:cs typeface="Cambria"/>
              </a:rPr>
              <a:t>d</a:t>
            </a:r>
            <a:r>
              <a:rPr dirty="0" sz="5200" spc="20">
                <a:solidFill>
                  <a:srgbClr val="FFFFFF"/>
                </a:solidFill>
                <a:latin typeface="Cambria"/>
                <a:cs typeface="Cambria"/>
              </a:rPr>
              <a:t>i</a:t>
            </a:r>
            <a:r>
              <a:rPr dirty="0" sz="5200" spc="-150">
                <a:solidFill>
                  <a:srgbClr val="FFFFFF"/>
                </a:solidFill>
                <a:latin typeface="Cambria"/>
                <a:cs typeface="Cambria"/>
              </a:rPr>
              <a:t>s</a:t>
            </a:r>
            <a:r>
              <a:rPr dirty="0" sz="5200" spc="-100">
                <a:solidFill>
                  <a:srgbClr val="FFFFFF"/>
                </a:solidFill>
                <a:latin typeface="Cambria"/>
                <a:cs typeface="Cambria"/>
              </a:rPr>
              <a:t>h</a:t>
            </a:r>
            <a:r>
              <a:rPr dirty="0" sz="5200" spc="-165">
                <a:solidFill>
                  <a:srgbClr val="FFFFFF"/>
                </a:solidFill>
                <a:latin typeface="Cambria"/>
                <a:cs typeface="Cambria"/>
              </a:rPr>
              <a:t>r</a:t>
            </a:r>
            <a:r>
              <a:rPr dirty="0" sz="5200" spc="-215">
                <a:solidFill>
                  <a:srgbClr val="FFFFFF"/>
                </a:solidFill>
                <a:latin typeface="Cambria"/>
                <a:cs typeface="Cambria"/>
              </a:rPr>
              <a:t>e</a:t>
            </a:r>
            <a:r>
              <a:rPr dirty="0" sz="5200" spc="-210">
                <a:solidFill>
                  <a:srgbClr val="FFFFFF"/>
                </a:solidFill>
                <a:latin typeface="Cambria"/>
                <a:cs typeface="Cambria"/>
              </a:rPr>
              <a:t>e</a:t>
            </a:r>
            <a:r>
              <a:rPr dirty="0" sz="5200" spc="-12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5200" spc="-5">
                <a:solidFill>
                  <a:srgbClr val="FFFFFF"/>
                </a:solidFill>
                <a:latin typeface="Cambria"/>
                <a:cs typeface="Cambria"/>
              </a:rPr>
              <a:t>K  </a:t>
            </a:r>
            <a:r>
              <a:rPr dirty="0" sz="5200" spc="-100">
                <a:solidFill>
                  <a:srgbClr val="FFFFFF"/>
                </a:solidFill>
                <a:latin typeface="Cambria"/>
                <a:cs typeface="Cambria"/>
              </a:rPr>
              <a:t>Maleka</a:t>
            </a:r>
            <a:endParaRPr sz="52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354934"/>
            <a:ext cx="16229977" cy="66484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398318" rIns="0" bIns="0" rtlCol="0" vert="horz">
            <a:spAutoFit/>
          </a:bodyPr>
          <a:lstStyle/>
          <a:p>
            <a:pPr algn="ctr" marL="1183640">
              <a:lnSpc>
                <a:spcPct val="100000"/>
              </a:lnSpc>
              <a:spcBef>
                <a:spcPts val="1900"/>
              </a:spcBef>
            </a:pPr>
            <a:r>
              <a:rPr dirty="0" sz="9000" spc="2730">
                <a:latin typeface="Arial MT"/>
                <a:cs typeface="Arial MT"/>
              </a:rPr>
              <a:t>STROkE</a:t>
            </a:r>
            <a:endParaRPr sz="9000">
              <a:latin typeface="Arial MT"/>
              <a:cs typeface="Arial MT"/>
            </a:endParaRPr>
          </a:p>
          <a:p>
            <a:pPr algn="ctr" marL="1183640">
              <a:lnSpc>
                <a:spcPct val="100000"/>
              </a:lnSpc>
              <a:spcBef>
                <a:spcPts val="1800"/>
              </a:spcBef>
            </a:pPr>
            <a:r>
              <a:rPr dirty="0" sz="9000" spc="2185">
                <a:latin typeface="Arial MT"/>
                <a:cs typeface="Arial MT"/>
              </a:rPr>
              <a:t>PREDIcTION</a:t>
            </a:r>
            <a:endParaRPr sz="9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695593" y="7975991"/>
            <a:ext cx="3882390" cy="817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-1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5200" spc="8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5200" spc="2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5200" spc="3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5200" spc="18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5200" spc="-3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5200" spc="-7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5200" spc="18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5200" spc="3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5200" spc="1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5200" spc="-440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dirty="0" sz="5200" spc="8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endParaRPr sz="5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7075" y="1695463"/>
            <a:ext cx="16011524" cy="75628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3464" y="560419"/>
            <a:ext cx="14382115" cy="817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1545" b="0">
                <a:latin typeface="Arial MT"/>
                <a:cs typeface="Arial MT"/>
              </a:rPr>
              <a:t>DATA</a:t>
            </a:r>
            <a:r>
              <a:rPr dirty="0" sz="5200" spc="-175" b="0">
                <a:latin typeface="Arial MT"/>
                <a:cs typeface="Arial MT"/>
              </a:rPr>
              <a:t> </a:t>
            </a:r>
            <a:r>
              <a:rPr dirty="0" sz="5200" spc="1270" b="0">
                <a:latin typeface="Arial MT"/>
                <a:cs typeface="Arial MT"/>
              </a:rPr>
              <a:t>IMPORTED</a:t>
            </a:r>
            <a:r>
              <a:rPr dirty="0" sz="5200" spc="-170" b="0">
                <a:latin typeface="Arial MT"/>
                <a:cs typeface="Arial MT"/>
              </a:rPr>
              <a:t> </a:t>
            </a:r>
            <a:r>
              <a:rPr dirty="0" sz="5200" spc="1540" b="0">
                <a:latin typeface="Arial MT"/>
                <a:cs typeface="Arial MT"/>
              </a:rPr>
              <a:t>FROM</a:t>
            </a:r>
            <a:r>
              <a:rPr dirty="0" sz="5200" spc="-170" b="0">
                <a:latin typeface="Arial MT"/>
                <a:cs typeface="Arial MT"/>
              </a:rPr>
              <a:t> </a:t>
            </a:r>
            <a:r>
              <a:rPr dirty="0" sz="5200" spc="1565" b="0">
                <a:latin typeface="Arial MT"/>
                <a:cs typeface="Arial MT"/>
              </a:rPr>
              <a:t>kAGGLE</a:t>
            </a:r>
            <a:endParaRPr sz="5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162" y="1424623"/>
            <a:ext cx="11887199" cy="40481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31431" y="5658703"/>
            <a:ext cx="12696824" cy="44291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36203" y="560420"/>
            <a:ext cx="16536035" cy="2606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1590">
                <a:solidFill>
                  <a:srgbClr val="FFFFFF"/>
                </a:solidFill>
                <a:latin typeface="Arial MT"/>
                <a:cs typeface="Arial MT"/>
              </a:rPr>
              <a:t>cONVERT</a:t>
            </a:r>
            <a:r>
              <a:rPr dirty="0" sz="5200" spc="-1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5200" spc="1145">
                <a:solidFill>
                  <a:srgbClr val="FFFFFF"/>
                </a:solidFill>
                <a:latin typeface="Arial MT"/>
                <a:cs typeface="Arial MT"/>
              </a:rPr>
              <a:t>STRING</a:t>
            </a:r>
            <a:r>
              <a:rPr dirty="0" sz="5200" spc="-1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5200" spc="104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5200" spc="-1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5200" spc="1475">
                <a:solidFill>
                  <a:srgbClr val="FFFFFF"/>
                </a:solidFill>
                <a:latin typeface="Arial MT"/>
                <a:cs typeface="Arial MT"/>
              </a:rPr>
              <a:t>NUMERIc</a:t>
            </a:r>
            <a:r>
              <a:rPr dirty="0" sz="5200" spc="-1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5200" spc="1545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endParaRPr sz="5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6800">
              <a:latin typeface="Arial MT"/>
              <a:cs typeface="Arial MT"/>
            </a:endParaRPr>
          </a:p>
          <a:p>
            <a:pPr algn="r" marR="718820">
              <a:lnSpc>
                <a:spcPct val="100000"/>
              </a:lnSpc>
            </a:pPr>
            <a:r>
              <a:rPr dirty="0" sz="5200" spc="-12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5200" spc="7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5200" spc="-6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5200" spc="-4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5200" spc="-7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5200" spc="-37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5200" spc="-5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5200" spc="9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5200" spc="-2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5200" spc="7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5200" spc="-229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endParaRPr sz="52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16645" y="6659522"/>
            <a:ext cx="2642235" cy="1873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05155" marR="5080" indent="-593090">
              <a:lnSpc>
                <a:spcPct val="116599"/>
              </a:lnSpc>
              <a:spcBef>
                <a:spcPts val="100"/>
              </a:spcBef>
            </a:pPr>
            <a:r>
              <a:rPr dirty="0" sz="5200" spc="-7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5200" spc="-114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5200" spc="-29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5200" spc="-1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5200" spc="-6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5200" spc="-4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5200" spc="135">
                <a:solidFill>
                  <a:srgbClr val="FFFFFF"/>
                </a:solidFill>
                <a:latin typeface="Verdana"/>
                <a:cs typeface="Verdana"/>
              </a:rPr>
              <a:t>c  </a:t>
            </a:r>
            <a:r>
              <a:rPr dirty="0" sz="5200" spc="-70">
                <a:solidFill>
                  <a:srgbClr val="FFFFFF"/>
                </a:solidFill>
                <a:latin typeface="Verdana"/>
                <a:cs typeface="Verdana"/>
              </a:rPr>
              <a:t>data</a:t>
            </a:r>
            <a:endParaRPr sz="5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2558" y="5348241"/>
            <a:ext cx="4686299" cy="46196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5909310" marR="5080" indent="-4255135">
              <a:lnSpc>
                <a:spcPct val="116500"/>
              </a:lnSpc>
              <a:spcBef>
                <a:spcPts val="95"/>
              </a:spcBef>
            </a:pPr>
            <a:r>
              <a:rPr dirty="0" spc="3640"/>
              <a:t>WE</a:t>
            </a:r>
            <a:r>
              <a:rPr dirty="0" spc="-355"/>
              <a:t> </a:t>
            </a:r>
            <a:r>
              <a:rPr dirty="0" spc="3445"/>
              <a:t>cLEAN</a:t>
            </a:r>
            <a:r>
              <a:rPr dirty="0" spc="-355"/>
              <a:t> </a:t>
            </a:r>
            <a:r>
              <a:rPr dirty="0" spc="2675"/>
              <a:t>THE </a:t>
            </a:r>
            <a:r>
              <a:rPr dirty="0" spc="-2830"/>
              <a:t> </a:t>
            </a:r>
            <a:r>
              <a:rPr dirty="0" spc="3050"/>
              <a:t>DATA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070401" y="5785582"/>
            <a:ext cx="8490585" cy="970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200" spc="-175">
                <a:solidFill>
                  <a:srgbClr val="FFFFFF"/>
                </a:solidFill>
                <a:latin typeface="Trebuchet MS"/>
                <a:cs typeface="Trebuchet MS"/>
              </a:rPr>
              <a:t>removing</a:t>
            </a:r>
            <a:r>
              <a:rPr dirty="0" sz="6200" spc="-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6200" spc="-114">
                <a:solidFill>
                  <a:srgbClr val="FFFFFF"/>
                </a:solidFill>
                <a:latin typeface="Trebuchet MS"/>
                <a:cs typeface="Trebuchet MS"/>
              </a:rPr>
              <a:t>unwanted</a:t>
            </a:r>
            <a:r>
              <a:rPr dirty="0" sz="6200" spc="-2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6200" spc="4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endParaRPr sz="6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17789" y="2835970"/>
            <a:ext cx="6486525" cy="56197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72807"/>
            <a:ext cx="9938089" cy="40481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9634" y="4187174"/>
            <a:ext cx="8929370" cy="5511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635">
              <a:lnSpc>
                <a:spcPct val="115399"/>
              </a:lnSpc>
              <a:spcBef>
                <a:spcPts val="100"/>
              </a:spcBef>
            </a:pPr>
            <a:r>
              <a:rPr dirty="0" sz="3900" spc="5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dirty="0" sz="3900" spc="-35">
                <a:solidFill>
                  <a:srgbClr val="FFFFFF"/>
                </a:solidFill>
                <a:latin typeface="Trebuchet MS"/>
                <a:cs typeface="Trebuchet MS"/>
              </a:rPr>
              <a:t>cleansing </a:t>
            </a:r>
            <a:r>
              <a:rPr dirty="0" sz="3900" spc="-130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dirty="0" sz="3900" spc="3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dirty="0" sz="3900" spc="-35">
                <a:solidFill>
                  <a:srgbClr val="FFFFFF"/>
                </a:solidFill>
                <a:latin typeface="Trebuchet MS"/>
                <a:cs typeface="Trebuchet MS"/>
              </a:rPr>
              <a:t>cleaning </a:t>
            </a:r>
            <a:r>
              <a:rPr dirty="0" sz="3900" spc="-12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3900" spc="-14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39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00" spc="-25">
                <a:solidFill>
                  <a:srgbClr val="FFFFFF"/>
                </a:solidFill>
                <a:latin typeface="Trebuchet MS"/>
                <a:cs typeface="Trebuchet MS"/>
              </a:rPr>
              <a:t>process </a:t>
            </a:r>
            <a:r>
              <a:rPr dirty="0" sz="3900" spc="-35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3900" spc="-55">
                <a:solidFill>
                  <a:srgbClr val="FFFFFF"/>
                </a:solidFill>
                <a:latin typeface="Trebuchet MS"/>
                <a:cs typeface="Trebuchet MS"/>
              </a:rPr>
              <a:t>detecting </a:t>
            </a:r>
            <a:r>
              <a:rPr dirty="0" sz="3900" spc="2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3900" spc="-75">
                <a:solidFill>
                  <a:srgbClr val="FFFFFF"/>
                </a:solidFill>
                <a:latin typeface="Trebuchet MS"/>
                <a:cs typeface="Trebuchet MS"/>
              </a:rPr>
              <a:t>correcting </a:t>
            </a:r>
            <a:r>
              <a:rPr dirty="0" sz="39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00" spc="-125">
                <a:solidFill>
                  <a:srgbClr val="FFFFFF"/>
                </a:solidFill>
                <a:latin typeface="Trebuchet MS"/>
                <a:cs typeface="Trebuchet MS"/>
              </a:rPr>
              <a:t>corrupt </a:t>
            </a:r>
            <a:r>
              <a:rPr dirty="0" sz="3900" spc="-130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dirty="0" sz="3900" spc="-60">
                <a:solidFill>
                  <a:srgbClr val="FFFFFF"/>
                </a:solidFill>
                <a:latin typeface="Trebuchet MS"/>
                <a:cs typeface="Trebuchet MS"/>
              </a:rPr>
              <a:t>inaccurate </a:t>
            </a:r>
            <a:r>
              <a:rPr dirty="0" sz="3900" spc="-65">
                <a:solidFill>
                  <a:srgbClr val="FFFFFF"/>
                </a:solidFill>
                <a:latin typeface="Trebuchet MS"/>
                <a:cs typeface="Trebuchet MS"/>
              </a:rPr>
              <a:t>records </a:t>
            </a:r>
            <a:r>
              <a:rPr dirty="0" sz="3900" spc="-160">
                <a:solidFill>
                  <a:srgbClr val="FFFFFF"/>
                </a:solidFill>
                <a:latin typeface="Trebuchet MS"/>
                <a:cs typeface="Trebuchet MS"/>
              </a:rPr>
              <a:t>from </a:t>
            </a:r>
            <a:r>
              <a:rPr dirty="0" sz="3900" spc="17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3900" spc="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00" spc="-75">
                <a:solidFill>
                  <a:srgbClr val="FFFFFF"/>
                </a:solidFill>
                <a:latin typeface="Trebuchet MS"/>
                <a:cs typeface="Trebuchet MS"/>
              </a:rPr>
              <a:t>record </a:t>
            </a:r>
            <a:r>
              <a:rPr dirty="0" sz="3900" spc="-204">
                <a:solidFill>
                  <a:srgbClr val="FFFFFF"/>
                </a:solidFill>
                <a:latin typeface="Trebuchet MS"/>
                <a:cs typeface="Trebuchet MS"/>
              </a:rPr>
              <a:t>set, </a:t>
            </a:r>
            <a:r>
              <a:rPr dirty="0" sz="3900" spc="-150">
                <a:solidFill>
                  <a:srgbClr val="FFFFFF"/>
                </a:solidFill>
                <a:latin typeface="Trebuchet MS"/>
                <a:cs typeface="Trebuchet MS"/>
              </a:rPr>
              <a:t>table, </a:t>
            </a:r>
            <a:r>
              <a:rPr dirty="0" sz="3900" spc="-130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dirty="0" sz="3900" spc="35">
                <a:solidFill>
                  <a:srgbClr val="FFFFFF"/>
                </a:solidFill>
                <a:latin typeface="Trebuchet MS"/>
                <a:cs typeface="Trebuchet MS"/>
              </a:rPr>
              <a:t>database </a:t>
            </a:r>
            <a:r>
              <a:rPr dirty="0" sz="3900" spc="2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3900" spc="-130">
                <a:solidFill>
                  <a:srgbClr val="FFFFFF"/>
                </a:solidFill>
                <a:latin typeface="Trebuchet MS"/>
                <a:cs typeface="Trebuchet MS"/>
              </a:rPr>
              <a:t>refers </a:t>
            </a:r>
            <a:r>
              <a:rPr dirty="0" sz="39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00" spc="-11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39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00" spc="-120">
                <a:solidFill>
                  <a:srgbClr val="FFFFFF"/>
                </a:solidFill>
                <a:latin typeface="Trebuchet MS"/>
                <a:cs typeface="Trebuchet MS"/>
              </a:rPr>
              <a:t>identifying</a:t>
            </a:r>
            <a:r>
              <a:rPr dirty="0" sz="39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00" spc="-145">
                <a:solidFill>
                  <a:srgbClr val="FFFFFF"/>
                </a:solidFill>
                <a:latin typeface="Trebuchet MS"/>
                <a:cs typeface="Trebuchet MS"/>
              </a:rPr>
              <a:t>incomplete,</a:t>
            </a:r>
            <a:r>
              <a:rPr dirty="0" sz="39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00" spc="-160">
                <a:solidFill>
                  <a:srgbClr val="FFFFFF"/>
                </a:solidFill>
                <a:latin typeface="Trebuchet MS"/>
                <a:cs typeface="Trebuchet MS"/>
              </a:rPr>
              <a:t>incorrect, </a:t>
            </a:r>
            <a:r>
              <a:rPr dirty="0" sz="39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00" spc="-60">
                <a:solidFill>
                  <a:srgbClr val="FFFFFF"/>
                </a:solidFill>
                <a:latin typeface="Trebuchet MS"/>
                <a:cs typeface="Trebuchet MS"/>
              </a:rPr>
              <a:t>inaccurate </a:t>
            </a:r>
            <a:r>
              <a:rPr dirty="0" sz="3900" spc="-130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dirty="0" sz="3900" spc="-170">
                <a:solidFill>
                  <a:srgbClr val="FFFFFF"/>
                </a:solidFill>
                <a:latin typeface="Trebuchet MS"/>
                <a:cs typeface="Trebuchet MS"/>
              </a:rPr>
              <a:t>irrelevant </a:t>
            </a:r>
            <a:r>
              <a:rPr dirty="0" sz="3900" spc="-75">
                <a:solidFill>
                  <a:srgbClr val="FFFFFF"/>
                </a:solidFill>
                <a:latin typeface="Trebuchet MS"/>
                <a:cs typeface="Trebuchet MS"/>
              </a:rPr>
              <a:t>parts </a:t>
            </a:r>
            <a:r>
              <a:rPr dirty="0" sz="3900" spc="-35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3900" spc="-14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3900" spc="3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dirty="0" sz="39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00" spc="2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3900" spc="-145">
                <a:solidFill>
                  <a:srgbClr val="FFFFFF"/>
                </a:solidFill>
                <a:latin typeface="Trebuchet MS"/>
                <a:cs typeface="Trebuchet MS"/>
              </a:rPr>
              <a:t>then </a:t>
            </a:r>
            <a:r>
              <a:rPr dirty="0" sz="3900" spc="-95">
                <a:solidFill>
                  <a:srgbClr val="FFFFFF"/>
                </a:solidFill>
                <a:latin typeface="Trebuchet MS"/>
                <a:cs typeface="Trebuchet MS"/>
              </a:rPr>
              <a:t>replacing, </a:t>
            </a:r>
            <a:r>
              <a:rPr dirty="0" sz="3900" spc="-145">
                <a:solidFill>
                  <a:srgbClr val="FFFFFF"/>
                </a:solidFill>
                <a:latin typeface="Trebuchet MS"/>
                <a:cs typeface="Trebuchet MS"/>
              </a:rPr>
              <a:t>modifying, </a:t>
            </a:r>
            <a:r>
              <a:rPr dirty="0" sz="3900" spc="-130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dirty="0" sz="3900" spc="-80">
                <a:solidFill>
                  <a:srgbClr val="FFFFFF"/>
                </a:solidFill>
                <a:latin typeface="Trebuchet MS"/>
                <a:cs typeface="Trebuchet MS"/>
              </a:rPr>
              <a:t>deleting </a:t>
            </a:r>
            <a:r>
              <a:rPr dirty="0" sz="3900" spc="-1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00" spc="-27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900" spc="-15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900" spc="-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9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00" spc="4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900" spc="-22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900" spc="-3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900" spc="-27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900" spc="-27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39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00" spc="4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900" spc="-30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9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00" spc="9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900" spc="4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900" spc="1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900" spc="-3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900" spc="-2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900" spc="-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9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00" spc="4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900" spc="1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900" spc="-27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900" spc="1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900" spc="-40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3900" spc="-39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39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67160" y="1335951"/>
            <a:ext cx="8463280" cy="909319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20720" algn="l"/>
              </a:tabLst>
            </a:pPr>
            <a:r>
              <a:rPr dirty="0" sz="5800" spc="1725" b="0">
                <a:latin typeface="Arial MT"/>
                <a:cs typeface="Arial MT"/>
              </a:rPr>
              <a:t>DATA	</a:t>
            </a:r>
            <a:r>
              <a:rPr dirty="0" sz="5800" spc="1435" b="0">
                <a:latin typeface="Arial MT"/>
                <a:cs typeface="Arial MT"/>
              </a:rPr>
              <a:t>CLEANING</a:t>
            </a:r>
            <a:endParaRPr sz="5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Donna R</dc:creator>
  <cp:keywords>DAFRWuSEibM,BAEeXGhyvvY</cp:keywords>
  <dc:title>Data Science Project</dc:title>
  <dcterms:created xsi:type="dcterms:W3CDTF">2022-11-17T05:14:15Z</dcterms:created>
  <dcterms:modified xsi:type="dcterms:W3CDTF">2022-11-17T05:14:15Z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2022-11-17T00:00:00Z</vt:filetime>
  </property>
  <property fmtid="{D5CDD505-2E9C-101B-9397-08002B2CF9AE}" pid="3" name="Creator">
    <vt:lpwstr>Canva</vt:lpwstr>
  </property>
  <property fmtid="{D5CDD505-2E9C-101B-9397-08002B2CF9AE}" pid="4" name="LastSaved">
    <vt:filetime>2022-11-17T00:00:00Z</vt:filetime>
  </property>
</Properties>
</file>